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58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0080625" cy="567055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modifyVerifier cryptProviderType="rsaFull" cryptAlgorithmClass="hash" cryptAlgorithmType="typeAny" cryptAlgorithmSid="4" spinCount="100000" saltData="SZ1Wxv6n9PrNY/pFCpr9Bg==" hashData="ER2AuS68+4zjHD7iYo7mXHh6yf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6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530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53B6CF-E57E-4E83-AE50-5353369079C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13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E941C0-0DB6-4DB0-82E5-B142549F5DF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01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FA3439-E0DB-4D3C-BE38-A3DEB5E642C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73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195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79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412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65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170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3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395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6316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1C2CAF-8F25-4BBC-A926-B5D841E719B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58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33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703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3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9387" cy="944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734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97B5F1-C566-44C4-8084-AA099947E1C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43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83C10B-964C-421D-8AFF-CB2E2A8866D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44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355819-3A5D-4352-ACDA-AE300942634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74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0ED475-61DD-4CB9-99B2-816822D2D54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688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76B952-794C-475E-9F21-1D51A3C6D5E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630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48969E-42AD-47AB-B8B8-6428086F5B3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9FABBF-010F-4A95-9AC2-5831FAFCF6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94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DC2A21-1B61-449B-8FAD-24DA730597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86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7E2B27-E3CC-4181-AAA1-D89EDBEC631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152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BA699-0C95-4AD9-BA1C-FD9392F0BC0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701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8595BE-47BB-4D1C-B6BD-5E46190A0C5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590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2C5DDE-3F4B-4D1D-AACB-99A085C27BD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804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094A75-9A86-4851-8D8C-60E3926CBB2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5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552926-1C3E-483A-924C-761E7C52EFA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866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1DC6E6-1144-4A3B-ACB7-BF59D54A823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18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059A70-9CA4-4A2C-95BC-D41E56F81A6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71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6D2D19-862A-4C7F-9B94-E361A56AEA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54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52FEF2-387D-4B94-8D12-2F11B555C2B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414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32212A-4BC5-4DD0-AC31-30137C42C8D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457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A96182-C95D-495A-8179-04AAD51E891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805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62894F-B94B-40E3-9833-203EC0591AC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5080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D4B1EC-3092-44C6-8E53-904A43C7582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295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8A8501-01C7-439B-9188-5590FD5B831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878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2AB355-BEEA-4923-AB0E-B027D6CAA79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805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34CE1F-01A6-4CE2-B930-81B530F130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177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991906-80D4-49D3-A0F8-435E94841E7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100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791996-4D3C-4F16-8D2C-0935885329A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630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7700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3338" y="1327150"/>
            <a:ext cx="4459287" cy="3286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713849-9758-412E-9FDF-586C1F2951E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42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C9841B-2C8B-4F35-857D-DCF5FFF3F80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229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6FF394-9D95-40EE-B431-6D5937259B7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824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F8297B-2289-4141-998D-8FAC068FFB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848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3F6220-9D21-4D62-A818-1CB2558C9B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73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B9FF2A-0016-482D-856A-DE8190A028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6347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25329B-A047-4640-A053-DBC124BFBC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7645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CA51BC-DB77-455E-AEF8-84616D0777C6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197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225425"/>
            <a:ext cx="2266950" cy="43878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0037" cy="43878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01E9FD-0DDF-4E40-A2B1-41622E9F6132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0C2AD8-4CEF-40C6-87E4-DDBE38015A7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68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F74D44-6267-4113-8D2B-C1E941CFCC8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88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FFBBC3-E9ED-4E39-A023-8448CEBA19D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54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A7F996-E487-4211-9992-844C12A722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01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766AE19F-0D2D-4620-B87F-4C320561797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08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8658C021-2265-417A-A633-EE78C01B9DF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3E84B18F-FE36-42AD-8696-D383409663C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938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7150"/>
            <a:ext cx="9069387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165725"/>
            <a:ext cx="319405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165725"/>
            <a:ext cx="2346325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7E71E90E-CFA3-4667-8F4D-E6874A54324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063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6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13"/>
        </a:spcAft>
        <a:buClr>
          <a:srgbClr val="000000"/>
        </a:buClr>
        <a:buSzPct val="100000"/>
        <a:buFont typeface="Times New Roman" pitchFamily="16" charset="0"/>
        <a:defRPr sz="15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9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4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8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4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0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4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10" Type="http://schemas.openxmlformats.org/officeDocument/2006/relationships/image" Target="../media/image105.pn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4.jpe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10" Type="http://schemas.openxmlformats.org/officeDocument/2006/relationships/image" Target="../media/image105.pn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4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05.pn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4.jpeg"/><Relationship Id="rId7" Type="http://schemas.openxmlformats.org/officeDocument/2006/relationships/image" Target="../media/image1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0.jpeg"/><Relationship Id="rId5" Type="http://schemas.openxmlformats.org/officeDocument/2006/relationships/image" Target="../media/image119.jpeg"/><Relationship Id="rId10" Type="http://schemas.openxmlformats.org/officeDocument/2006/relationships/image" Target="../media/image105.png"/><Relationship Id="rId4" Type="http://schemas.openxmlformats.org/officeDocument/2006/relationships/image" Target="../media/image118.jpeg"/><Relationship Id="rId9" Type="http://schemas.openxmlformats.org/officeDocument/2006/relationships/image" Target="../media/image123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eg"/><Relationship Id="rId7" Type="http://schemas.openxmlformats.org/officeDocument/2006/relationships/image" Target="../media/image12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10" Type="http://schemas.openxmlformats.org/officeDocument/2006/relationships/image" Target="../media/image105.png"/><Relationship Id="rId4" Type="http://schemas.openxmlformats.org/officeDocument/2006/relationships/image" Target="../media/image124.jpeg"/><Relationship Id="rId9" Type="http://schemas.openxmlformats.org/officeDocument/2006/relationships/image" Target="../media/image1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4.jpeg"/><Relationship Id="rId7" Type="http://schemas.openxmlformats.org/officeDocument/2006/relationships/image" Target="../media/image13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1.jpe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Relationship Id="rId9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.jpeg"/><Relationship Id="rId7" Type="http://schemas.openxmlformats.org/officeDocument/2006/relationships/image" Target="../media/image135.jpeg"/><Relationship Id="rId12" Type="http://schemas.openxmlformats.org/officeDocument/2006/relationships/image" Target="../media/image6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4.jpeg"/><Relationship Id="rId11" Type="http://schemas.openxmlformats.org/officeDocument/2006/relationships/image" Target="../media/image138.jpeg"/><Relationship Id="rId5" Type="http://schemas.openxmlformats.org/officeDocument/2006/relationships/image" Target="../media/image16.png"/><Relationship Id="rId10" Type="http://schemas.openxmlformats.org/officeDocument/2006/relationships/image" Target="../media/image137.jpeg"/><Relationship Id="rId4" Type="http://schemas.openxmlformats.org/officeDocument/2006/relationships/image" Target="../media/image15.png"/><Relationship Id="rId9" Type="http://schemas.openxmlformats.org/officeDocument/2006/relationships/image" Target="../media/image13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1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3" y="4608513"/>
            <a:ext cx="952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43313"/>
            <a:ext cx="2016125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59088" y="3779838"/>
            <a:ext cx="54927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793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fr-FR" sz="26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Partie 7. De la Saône et Loire (71) </a:t>
            </a:r>
          </a:p>
          <a:p>
            <a:pPr algn="ctr"/>
            <a:r>
              <a:rPr lang="fr-FR" sz="26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au Tarn (81)</a:t>
            </a:r>
          </a:p>
        </p:txBody>
      </p:sp>
    </p:spTree>
  </p:cSld>
  <p:clrMapOvr>
    <a:masterClrMapping/>
  </p:clrMapOvr>
  <p:transition spd="med">
    <p:circle/>
    <p:sndAc>
      <p:stSnd loop="1">
        <p:snd r:embed="rId3" name="12%20Look%20musette.wav"/>
      </p:stSnd>
    </p:sndAc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Loire...Etrigny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Loire...Fretterans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Loire...Mesvres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Loire...Neuvy-Grand-Champ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Loire...St Amour-Bellevue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(2 vues couleurs au clic)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Loire...St-Loup-de-la-Salle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Loire...St- Martin-en-Bresse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Loire...Savigny-en-Revermont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Loire...Viré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Loire...Vitry-sur-Loire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9525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1438" y="71438"/>
            <a:ext cx="100076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600" b="1" i="1">
                <a:solidFill>
                  <a:srgbClr val="FFFFFF"/>
                </a:solidFill>
              </a:rPr>
              <a:t>L' existence de l' octroi est répertoriée dès le XIIème siècle. (taxe sur l'importation des denrées,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par terre Mer, fleuves)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En Bretagne, Anne de Bretagne, quand elle s' est mariée, a fait inscrire sur son contrat de mariage :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« Pas d' octroi sur mes terres »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r>
              <a:rPr lang="fr-FR" sz="1600" b="1" i="1">
                <a:solidFill>
                  <a:srgbClr val="FFFFFF"/>
                </a:solidFill>
              </a:rPr>
              <a:t>En 1785, on note pas moins de 57 barrières autour de Paris 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Chaque grande ville, possédait  à chaque entrée, un pavillon d' octroi, ou bureau d' octroi,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aux armes de la ville. Leur construction était parfois fort imposante.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Des bornes d'octroi, complétaient le système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En 1789, la sévèrité accrue des taxes , fut entre autres, à l' origine de la révolution.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L' Octroi fut plusieurs fois supprimé, puis rétabli.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                                   </a:t>
            </a:r>
            <a:r>
              <a:rPr lang="fr-FR" sz="1600" b="1" i="1"/>
              <a:t> ***************************************************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Début XXéme, chaque village avait un poids public ou bascule, créant ainsi une nouvelle taxe, 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sur l' importation de tous les produits en fonction de leurs poids.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r>
              <a:rPr lang="fr-FR" sz="1600" b="1" i="1">
                <a:solidFill>
                  <a:srgbClr val="FFFFFF"/>
                </a:solidFill>
              </a:rPr>
              <a:t>C' était un petit édifice de forme carrée ou hexagonale, avec une plate-forme ou tablier sur l'avant 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Tout était pesé, alcool, charbon, bois , bestiaux de boucherie, foin, lait…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r>
              <a:rPr lang="fr-FR" sz="1600" b="1" i="1">
                <a:solidFill>
                  <a:srgbClr val="FFFFFF"/>
                </a:solidFill>
              </a:rPr>
              <a:t>Un officier assermenté délivrait un bon de pesage des cargaisons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en charge.Puis au retour une autre pesée, donnait ainsi la quantité 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de marchandise livrée.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                                  </a:t>
            </a:r>
            <a:r>
              <a:rPr lang="fr-FR" sz="1600" b="1" i="1"/>
              <a:t>***************************************************** 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L' octroi fut supprimé le 1</a:t>
            </a:r>
            <a:r>
              <a:rPr lang="fr-FR" sz="1600" b="1" i="1" baseline="33000">
                <a:solidFill>
                  <a:srgbClr val="FFFFFF"/>
                </a:solidFill>
              </a:rPr>
              <a:t>er</a:t>
            </a:r>
            <a:r>
              <a:rPr lang="fr-FR" sz="1600" b="1" i="1">
                <a:solidFill>
                  <a:srgbClr val="FFFFFF"/>
                </a:solidFill>
              </a:rPr>
              <a:t> Août 1943, sous le gouvernement de Pierre Laval.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endParaRPr lang="fr-FR" sz="1100" b="1" i="1" u="sng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704138" y="4103688"/>
            <a:ext cx="2366962" cy="148907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endParaRPr lang="fr-FR" sz="14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Mais au fait,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Connaissez vous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le plus célèbre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de ces agents assermentés ?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Indice :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Comme dans les…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Comme dans les…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endParaRPr lang="fr-FR" sz="1300" b="1" i="1">
              <a:solidFill>
                <a:srgbClr val="0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4176713"/>
            <a:ext cx="34131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10152063" cy="575945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</a:pPr>
            <a:r>
              <a:rPr lang="fr-FR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72-Sarthe...Marolles-les-Braults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200" b="1" i="1">
                <a:solidFill>
                  <a:srgbClr val="000000"/>
                </a:solidFill>
              </a:rPr>
              <a:t>(Le tablier a été conservé sur l arrière.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200" b="1" i="1">
                <a:solidFill>
                  <a:srgbClr val="000000"/>
                </a:solidFill>
              </a:rPr>
              <a:t>En face en rouge le bar de la bascule)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73-Savoie...Aix-les-Bains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75-Paris…la Villette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63" y="4967288"/>
            <a:ext cx="49625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646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300" b="1" i="1" u="sng">
                <a:solidFill>
                  <a:srgbClr val="FFFFFF"/>
                </a:solidFill>
              </a:rPr>
              <a:t>Pour la petite histoire</a:t>
            </a:r>
            <a:r>
              <a:rPr lang="fr-FR" sz="1300" b="1" i="1" u="sng"/>
              <a:t> </a:t>
            </a:r>
            <a:r>
              <a:rPr lang="fr-FR" sz="1300" b="1" i="1"/>
              <a:t>: </a:t>
            </a:r>
            <a:r>
              <a:rPr lang="fr-FR" sz="1300" b="1" i="1">
                <a:solidFill>
                  <a:srgbClr val="FFFFFF"/>
                </a:solidFill>
              </a:rPr>
              <a:t>En 1787, l' architecte Ledoux</a:t>
            </a:r>
          </a:p>
          <a:p>
            <a:r>
              <a:rPr lang="fr-FR" sz="1300" b="1" i="1">
                <a:solidFill>
                  <a:srgbClr val="FFFFFF"/>
                </a:solidFill>
              </a:rPr>
              <a:t> fut demis de ses fonctions pour avoir outrepasser</a:t>
            </a:r>
          </a:p>
          <a:p>
            <a:r>
              <a:rPr lang="fr-FR" sz="1300" b="1" i="1">
                <a:solidFill>
                  <a:srgbClr val="FFFFFF"/>
                </a:solidFill>
              </a:rPr>
              <a:t> le budget prévu pour la construction de 3 octrois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76-Seine maritime...Darnetal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76-Seine maritime...Le Havre (Sanvic)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AutoShape 6"/>
          <p:cNvSpPr>
            <a:spLocks noChangeArrowheads="1"/>
          </p:cNvSpPr>
          <p:nvPr/>
        </p:nvSpPr>
        <p:spPr bwMode="auto">
          <a:xfrm rot="1320000">
            <a:off x="635000" y="285750"/>
            <a:ext cx="144463" cy="720725"/>
          </a:xfrm>
          <a:prstGeom prst="downArrow">
            <a:avLst>
              <a:gd name="adj1" fmla="val 50000"/>
              <a:gd name="adj2" fmla="val 124725"/>
            </a:avLst>
          </a:prstGeom>
          <a:solidFill>
            <a:srgbClr val="FFD32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 rot="1320000">
            <a:off x="6178550" y="2160588"/>
            <a:ext cx="136525" cy="720725"/>
          </a:xfrm>
          <a:prstGeom prst="downArrow">
            <a:avLst>
              <a:gd name="adj1" fmla="val 50000"/>
              <a:gd name="adj2" fmla="val 131977"/>
            </a:avLst>
          </a:prstGeom>
          <a:solidFill>
            <a:srgbClr val="FFD32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77-Seine et Marne...Coulommiers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78-Yvelines...Poissy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78-Yvelines...Versailles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81-Tarn...Alban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81-Tarn...Arfons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2563" y="71438"/>
            <a:ext cx="9666287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600" b="1" i="1">
                <a:solidFill>
                  <a:srgbClr val="FFFFFF"/>
                </a:solidFill>
              </a:rPr>
              <a:t>Chaque village avait un poids public ou bascule. Leur construction est liée au prélèvement  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d' une taxe appelée l' Octroi , sur l' importation de tous les produits en fonction de leurs poids.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C' était un petit édifice de forme carrée ou hexagonale, avec une plateforme sur l'avant 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Tout était pesé, vin ,bière,charbon, bois , bestiaux de boucherie, foin, lait…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r>
              <a:rPr lang="fr-FR" sz="1600" b="1" i="1">
                <a:solidFill>
                  <a:srgbClr val="FFFFFF"/>
                </a:solidFill>
              </a:rPr>
              <a:t>Un officier assermenté délivrait un bon de pesage des cargaisons en charge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Puis au retour une autre pesée, donnait ainsi la quantité  de marchandise livrée.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r>
              <a:rPr lang="fr-FR" sz="1600" b="1" i="1">
                <a:solidFill>
                  <a:srgbClr val="FFFFFF"/>
                </a:solidFill>
              </a:rPr>
              <a:t>Dans les villes plus importantes, un octroi, Poids de ville (de construction fort imposantes,parfois)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existait à chaque entrée de la ville, ainsi que des bornes.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.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En Bretagne, Anne de bretagne, quand elle s est mariée, a fait inscrire sur le contrat :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 « Pas d' Octroi sur mes terres »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r>
              <a:rPr lang="fr-FR" sz="1600" b="1" i="1">
                <a:solidFill>
                  <a:srgbClr val="FFFFFF"/>
                </a:solidFill>
              </a:rPr>
              <a:t>L' octroi fut supprimé le 1</a:t>
            </a:r>
            <a:r>
              <a:rPr lang="fr-FR" sz="1600" b="1" i="1" baseline="33000">
                <a:solidFill>
                  <a:srgbClr val="FFFFFF"/>
                </a:solidFill>
              </a:rPr>
              <a:t>er</a:t>
            </a:r>
            <a:r>
              <a:rPr lang="fr-FR" sz="1600" b="1" i="1">
                <a:solidFill>
                  <a:srgbClr val="FFFFFF"/>
                </a:solidFill>
              </a:rPr>
              <a:t> Août 1943, sous le gouvernement de Pierre Laval</a:t>
            </a:r>
          </a:p>
          <a:p>
            <a:endParaRPr lang="fr-FR" sz="1600" b="1" i="1">
              <a:solidFill>
                <a:srgbClr val="FFFFFF"/>
              </a:solidFill>
            </a:endParaRPr>
          </a:p>
          <a:p>
            <a:r>
              <a:rPr lang="fr-FR" sz="1400" b="1" i="1" u="sng">
                <a:solidFill>
                  <a:srgbClr val="FFFFFF"/>
                </a:solidFill>
              </a:rPr>
              <a:t>Exemples de taxes imposées :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Bière 10 %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Vin, alccol pur contenu dans eaux de vie absinthe,esprits liqueur 9 %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Viande de porc 5 %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Viande de bœuf 6 %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Viande de mouton 8 %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Viande d' agneau 9 %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Charcuterie et volailles 10 %</a:t>
            </a:r>
          </a:p>
          <a:p>
            <a:r>
              <a:rPr lang="fr-FR" sz="1400" b="1" i="1">
                <a:solidFill>
                  <a:srgbClr val="FFFFFF"/>
                </a:solidFill>
              </a:rPr>
              <a:t>Beurre et fromage 5 %</a:t>
            </a:r>
          </a:p>
          <a:p>
            <a:endParaRPr lang="fr-FR" sz="1400" b="1" i="1">
              <a:solidFill>
                <a:srgbClr val="FFFFFF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767513" y="3743325"/>
            <a:ext cx="3024187" cy="1800225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endParaRPr lang="fr-FR" sz="14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endParaRPr lang="fr-FR" sz="14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Mais au fait,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Connaissez vous le plus célèbre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de ces agents assermentés ?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Indice :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Comme dans les…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Comme dans les...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922713"/>
            <a:ext cx="431800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92088"/>
            <a:ext cx="37814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144463"/>
            <a:ext cx="42481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975" y="5040313"/>
            <a:ext cx="4837113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600" b="1" i="1">
                <a:solidFill>
                  <a:srgbClr val="FFFFFF"/>
                </a:solidFill>
              </a:rPr>
              <a:t>La ville de Tarbes 65, et tous ses points d'octroi </a:t>
            </a:r>
          </a:p>
          <a:p>
            <a:r>
              <a:rPr lang="fr-FR" sz="1600" b="1" i="1">
                <a:solidFill>
                  <a:srgbClr val="FFFFFF"/>
                </a:solidFill>
              </a:rPr>
              <a:t>ou bornes aux diverses entrées de la ville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423025" y="3384550"/>
            <a:ext cx="24336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600" b="1" i="1">
                <a:solidFill>
                  <a:srgbClr val="FFFFFF"/>
                </a:solidFill>
              </a:rPr>
              <a:t>Une borne d' octroi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895850" y="3981450"/>
            <a:ext cx="4786313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47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100" b="1" i="1" u="sng">
                <a:solidFill>
                  <a:srgbClr val="FFFFFF"/>
                </a:solidFill>
              </a:rPr>
              <a:t>Exemples de taxes imposées :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Bière 10 %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Vin, alccol pur contenu dans eaux de vie absinthe,esprits liqueur 9 %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Viande de porc 5 %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Viande de bœuf 6 %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Viande de mouton 8 %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Viande d' agneau 9 %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Charcuterie et volailles 10 %</a:t>
            </a:r>
          </a:p>
          <a:p>
            <a:r>
              <a:rPr lang="fr-FR" sz="1100" b="1" i="1">
                <a:solidFill>
                  <a:srgbClr val="FFFFFF"/>
                </a:solidFill>
              </a:rPr>
              <a:t>Beurre et fromage 5 %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81-Tarn...Bourgnounac-Mirandol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81-Tarn...Castres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(bâtiment entièrement réaménagé)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AutoShape 6"/>
          <p:cNvSpPr>
            <a:spLocks noChangeArrowheads="1"/>
          </p:cNvSpPr>
          <p:nvPr/>
        </p:nvSpPr>
        <p:spPr bwMode="auto">
          <a:xfrm rot="1380000">
            <a:off x="1501775" y="417513"/>
            <a:ext cx="144463" cy="1079500"/>
          </a:xfrm>
          <a:prstGeom prst="downArrow">
            <a:avLst>
              <a:gd name="adj1" fmla="val 50000"/>
              <a:gd name="adj2" fmla="val 186813"/>
            </a:avLst>
          </a:prstGeom>
          <a:solidFill>
            <a:srgbClr val="FFD32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81-Tarn...Graulhet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300" b="1" i="1">
                <a:solidFill>
                  <a:srgbClr val="000000"/>
                </a:solidFill>
              </a:rPr>
              <a:t>(transformé en bibliothèque)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81-Tarn...lisle-sur-Tarn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81-Tarn...Monesties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81-Tarn...Montdragon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81-Tarn...Murat-sur-Vebre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81-Tarn...Saint-Pierre-de-Trivisy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81-Tarn...Soual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81-Tarn...Vaour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9388"/>
            <a:ext cx="29146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3168650"/>
            <a:ext cx="29146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79388"/>
            <a:ext cx="29146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168650"/>
            <a:ext cx="29146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1455738"/>
            <a:ext cx="4319588" cy="275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44463" y="2268538"/>
            <a:ext cx="2663825" cy="239712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000" b="1" i="1">
                <a:solidFill>
                  <a:srgbClr val="000000"/>
                </a:solidFill>
              </a:rPr>
              <a:t>49 Antoigne. Pesée du foin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024188" y="4340225"/>
            <a:ext cx="4032250" cy="239713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fr-FR" sz="1000" b="1" i="1">
                <a:solidFill>
                  <a:srgbClr val="000000"/>
                </a:solidFill>
              </a:rPr>
              <a:t>65 Tarbes.Attente de la pesée sur Le Pont de l' Adour 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15900" y="5281613"/>
            <a:ext cx="2663825" cy="239712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000" b="1" i="1">
                <a:solidFill>
                  <a:srgbClr val="000000"/>
                </a:solidFill>
              </a:rPr>
              <a:t>50 Saint-Lo. Laitière à l' octroi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343775" y="5281613"/>
            <a:ext cx="2663825" cy="239712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000" b="1" i="1">
                <a:solidFill>
                  <a:srgbClr val="000000"/>
                </a:solidFill>
              </a:rPr>
              <a:t>47 Agen.Pesée du foin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7307263" y="2286000"/>
            <a:ext cx="2663825" cy="239713"/>
          </a:xfrm>
          <a:prstGeom prst="rect">
            <a:avLst/>
          </a:prstGeom>
          <a:blipFill dpi="0" rotWithShape="0">
            <a:blip r:embed="rId9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fr-FR" sz="1000" b="1" i="1">
                <a:solidFill>
                  <a:srgbClr val="000000"/>
                </a:solidFill>
              </a:rPr>
              <a:t>29 Quimper.Pesée des animaux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411538" y="431800"/>
            <a:ext cx="32575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793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2600">
                <a:solidFill>
                  <a:srgbClr val="FFFFFF"/>
                </a:solidFill>
              </a:rPr>
              <a:t>Exemples de pesées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81-Tarn...Venés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81-Tarn...Viane-Pierre-Segarde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(2vues couleurs au clic)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81-Tarn...Villefranche d'Albigeois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81-Tarn...Villeneuve-sur-Vere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800225" y="792163"/>
            <a:ext cx="6696075" cy="424815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fr-FR" sz="2400" b="1" i="1">
                <a:solidFill>
                  <a:srgbClr val="000000"/>
                </a:solidFill>
              </a:rPr>
              <a:t>Autres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fr-FR" sz="24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fr-FR" sz="2400" b="1" i="1">
                <a:solidFill>
                  <a:srgbClr val="000000"/>
                </a:solidFill>
              </a:rPr>
              <a:t>Bascules, Poids Publics, Octrois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fr-FR" sz="24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fr-FR" sz="2400" b="1" i="1">
                <a:solidFill>
                  <a:srgbClr val="000000"/>
                </a:solidFill>
              </a:rPr>
              <a:t>conservés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endParaRPr lang="fr-FR" sz="24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fr-FR" sz="2400" b="1" i="1">
                <a:solidFill>
                  <a:srgbClr val="000000"/>
                </a:solidFill>
              </a:rPr>
              <a:t>De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fr-FR" sz="2400" b="1" i="1">
                <a:solidFill>
                  <a:srgbClr val="000000"/>
                </a:solidFill>
              </a:rPr>
              <a:t>La Saône et loire (71)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fr-FR" sz="2400" b="1" i="1">
                <a:solidFill>
                  <a:srgbClr val="000000"/>
                </a:solidFill>
              </a:rPr>
              <a:t>au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fr-FR" sz="2400" b="1" i="1">
                <a:solidFill>
                  <a:srgbClr val="000000"/>
                </a:solidFill>
              </a:rPr>
              <a:t>Tarn (81)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488950"/>
            <a:ext cx="7567612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3024188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12713"/>
            <a:ext cx="31686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44463"/>
            <a:ext cx="31686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2919413"/>
            <a:ext cx="36925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919413"/>
            <a:ext cx="3024188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995613"/>
            <a:ext cx="2992438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008062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2700" y="2552700"/>
            <a:ext cx="99234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71 Saône-et-Loire </a:t>
            </a:r>
            <a:r>
              <a:rPr lang="fr-FR" sz="1300" b="1" i="1"/>
              <a:t>Beaumont-sur-Grosne</a:t>
            </a:r>
            <a:r>
              <a:rPr lang="fr-FR" sz="1400" b="1" i="1"/>
              <a:t>            71 Saône-et-Loire Blanot                         71 Saône-et-Loire Ciel  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23825" y="5380038"/>
            <a:ext cx="100806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       71 Saône-et-Loire Clermain            71 Saône-et-Loire Dracy-les-Couches      71 Saône-et-Loire Marcilly-les-buxy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3240087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879725"/>
            <a:ext cx="302418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986088"/>
            <a:ext cx="3116263" cy="219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15900"/>
            <a:ext cx="311626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87325"/>
            <a:ext cx="29718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952750"/>
            <a:ext cx="31162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8"/>
            <a:ext cx="10080625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17525" y="2559050"/>
            <a:ext cx="94186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71 Saône-et-Loire  Moroges                  71 Saône-et-Loire  Romenay                   71 Saône-et-Loire St-Albain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25400" y="5392738"/>
            <a:ext cx="102235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71 Saône-et-Loire </a:t>
            </a:r>
            <a:r>
              <a:rPr lang="fr-FR" sz="1200" b="1" i="1"/>
              <a:t>St-Martin de Salencey </a:t>
            </a:r>
            <a:r>
              <a:rPr lang="fr-FR" sz="1400" b="1" i="1"/>
              <a:t>             71 Saône-et-Loire  St Yan               71 Saône-et-Loire -</a:t>
            </a:r>
            <a:r>
              <a:rPr lang="fr-FR" sz="1200" b="1" i="1"/>
              <a:t>Varennes-les-Macons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10080626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17475"/>
            <a:ext cx="326072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71438"/>
            <a:ext cx="307181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44463"/>
            <a:ext cx="30003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952750"/>
            <a:ext cx="324008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995613"/>
            <a:ext cx="3240087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930525"/>
            <a:ext cx="30003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19050"/>
            <a:ext cx="10080626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61988" y="2478088"/>
            <a:ext cx="95043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72 Sarthe Montaillé                               73 Savoie Aix-les-Bains                                 73 Savoie Novalaise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82563" y="5270500"/>
            <a:ext cx="996950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74 Haute-Savoie Evian-les-Bains                75 Paris  Levallois-Perret                76 Seine-Maritime Le Havre (Sanvic)</a:t>
            </a:r>
            <a:r>
              <a:rPr lang="fr-FR"/>
              <a:t>  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144463"/>
            <a:ext cx="30241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44463"/>
            <a:ext cx="3095625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952750"/>
            <a:ext cx="30448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52750"/>
            <a:ext cx="30241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2879725"/>
            <a:ext cx="31686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148012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15900" y="2511425"/>
            <a:ext cx="99028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   77 Seine et Marne Guignes               77 Seine et Marne Savigny-le-Temple      77 Seine et Marne Villiers-en-bière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04813" y="5327650"/>
            <a:ext cx="86439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79 Deux-Sèvres  Fressines                        79 Deux-Sèvres Pierrefite                              81 tarn Brassac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84150"/>
            <a:ext cx="309562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90500"/>
            <a:ext cx="3024187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952750"/>
            <a:ext cx="309562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2949575"/>
            <a:ext cx="316865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3168650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71438"/>
            <a:ext cx="302418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03238" y="2493963"/>
            <a:ext cx="9504362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81 Tarn Les Cammazes                            81 Tarn Montgaillard                                          81 Tarn Nages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792163" y="5327650"/>
            <a:ext cx="5070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400" b="1" i="1"/>
              <a:t>81 Tarn Realmont                                   81 Tarn Saint-Lieux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Loire...Arteix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4463"/>
            <a:ext cx="30607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87675"/>
            <a:ext cx="30607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144463"/>
            <a:ext cx="30607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2987675"/>
            <a:ext cx="30607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987675"/>
            <a:ext cx="30607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360363" y="2232025"/>
            <a:ext cx="144462" cy="936625"/>
          </a:xfrm>
          <a:prstGeom prst="upDownArrow">
            <a:avLst>
              <a:gd name="adj1" fmla="val 50000"/>
              <a:gd name="adj2" fmla="val 129070"/>
            </a:avLst>
          </a:prstGeom>
          <a:solidFill>
            <a:srgbClr val="FFD320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03238" y="2563813"/>
            <a:ext cx="244792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600" b="1" i="1">
                <a:solidFill>
                  <a:srgbClr val="FFFFFF"/>
                </a:solidFill>
              </a:rPr>
              <a:t>(42)St-Cyr-de-Valorges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702550" y="2563813"/>
            <a:ext cx="137001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600" b="1" i="1">
                <a:solidFill>
                  <a:srgbClr val="FFFFFF"/>
                </a:solidFill>
              </a:rPr>
              <a:t>(11)Montréal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762375" y="5327650"/>
            <a:ext cx="5897563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911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sz="1600" b="1" i="1">
                <a:solidFill>
                  <a:srgbClr val="FFFFFF"/>
                </a:solidFill>
              </a:rPr>
              <a:t>(82)Villebrumier                                              (71)Cluny      </a:t>
            </a:r>
            <a:r>
              <a:rPr lang="fr-FR" sz="1600" b="1" i="1"/>
              <a:t>      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754438" y="406400"/>
            <a:ext cx="25717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/>
            <a:r>
              <a:rPr lang="fr-FR" b="1" i="1">
                <a:solidFill>
                  <a:srgbClr val="FFFFFF"/>
                </a:solidFill>
              </a:rPr>
              <a:t>Quelques démolitions</a:t>
            </a:r>
          </a:p>
          <a:p>
            <a:pPr algn="ctr"/>
            <a:r>
              <a:rPr lang="fr-FR" b="1" i="1">
                <a:solidFill>
                  <a:srgbClr val="FFFFFF"/>
                </a:solidFill>
              </a:rPr>
              <a:t>parfois...</a:t>
            </a: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212850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40088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886075" y="49672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b="1" i="1">
                <a:solidFill>
                  <a:srgbClr val="000000"/>
                </a:solidFill>
              </a:rPr>
              <a:t>Démolitions de bascule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15900"/>
            <a:ext cx="41402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15900"/>
            <a:ext cx="41402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008063" y="3325813"/>
            <a:ext cx="20605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b="1" i="1">
                <a:solidFill>
                  <a:srgbClr val="FFFFFF"/>
                </a:solidFill>
              </a:rPr>
              <a:t>11 Aude Montréal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6480175" y="3325813"/>
            <a:ext cx="2773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fr-FR" b="1" i="1">
                <a:solidFill>
                  <a:srgbClr val="FFFFFF"/>
                </a:solidFill>
              </a:rPr>
              <a:t>71 Saône et Loire Cluny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619250" y="425450"/>
            <a:ext cx="6840538" cy="4543425"/>
          </a:xfrm>
          <a:prstGeom prst="rect">
            <a:avLst/>
          </a:prstGeom>
          <a:blipFill dpi="0" rotWithShape="0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fr-FR" sz="16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fr-FR" sz="16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Le plus connu des agents assermentés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……………..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Il s'agit bien-sûr du </a:t>
            </a:r>
            <a:r>
              <a:rPr lang="fr-FR" sz="1600" b="1" i="1">
                <a:solidFill>
                  <a:srgbClr val="FF3333"/>
                </a:solidFill>
              </a:rPr>
              <a:t>Douanier Rousseau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……………..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En fait, Henri Rousseau, a fait une brève carrière, de commis de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 deuxième classe (et non comme douanier),après la guerre de 1870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dans un octroi de Paris.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Il débute sa carrière de peintre en 1872.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C est Alfred Jarry, écrivain-romancier, qui lui donna ce surnom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de « Douanier Rousseau » bien connu par la chanson de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La Compagnie Créole « vive le Douanier Rousseau »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...comme dans les...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...comme dans les…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400" b="1" i="1">
                <a:solidFill>
                  <a:srgbClr val="000000"/>
                </a:solidFill>
              </a:rPr>
              <a:t>...comme dans les tableaux du Douanier Rousseau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fr-FR" sz="14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200" b="1" i="1">
                <a:solidFill>
                  <a:srgbClr val="000000"/>
                </a:solidFill>
              </a:rPr>
              <a:t>Pour en savoir, plus sur la vie insolite, 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r>
              <a:rPr lang="fr-FR" sz="1200" b="1" i="1">
                <a:solidFill>
                  <a:srgbClr val="000000"/>
                </a:solidFill>
              </a:rPr>
              <a:t>de ce personnage, Allez sur wikipedia</a:t>
            </a: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fr-FR" sz="12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fr-FR" sz="1300" b="1" i="1">
              <a:solidFill>
                <a:srgbClr val="000000"/>
              </a:solidFill>
            </a:endParaRPr>
          </a:p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</a:pPr>
            <a:endParaRPr lang="fr-FR" sz="1400" b="1" i="1">
              <a:solidFill>
                <a:srgbClr val="000000"/>
              </a:solidFill>
            </a:endParaRPr>
          </a:p>
        </p:txBody>
      </p:sp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325813"/>
            <a:ext cx="7207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12713"/>
            <a:ext cx="1260475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284663"/>
            <a:ext cx="1260475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60375"/>
            <a:ext cx="609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0"/>
            <a:ext cx="7893050" cy="566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7338"/>
            <a:ext cx="1836737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Loire...Autun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Loire...Clessé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Loire...Condal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52063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98425"/>
            <a:ext cx="18002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15900" y="4319588"/>
            <a:ext cx="4457700" cy="5715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9112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fr-FR" sz="1600" b="1" i="1">
                <a:solidFill>
                  <a:srgbClr val="000000"/>
                </a:solidFill>
              </a:rPr>
              <a:t>71-Saône et Loire...Cussy-en-Morvan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85725"/>
            <a:ext cx="4859338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71663"/>
            <a:ext cx="52197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735</Words>
  <Application>Microsoft Office PowerPoint</Application>
  <PresentationFormat>Personnalisé</PresentationFormat>
  <Paragraphs>181</Paragraphs>
  <Slides>52</Slides>
  <Notes>52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52</vt:i4>
      </vt:variant>
    </vt:vector>
  </HeadingPairs>
  <TitlesOfParts>
    <vt:vector size="61" baseType="lpstr">
      <vt:lpstr>Times New Roman</vt:lpstr>
      <vt:lpstr>Arial</vt:lpstr>
      <vt:lpstr>Microsoft YaHei</vt:lpstr>
      <vt:lpstr>Segoe UI</vt:lpstr>
      <vt:lpstr>Thème Office</vt:lpstr>
      <vt:lpstr>Thème Office</vt:lpstr>
      <vt:lpstr>Thème Office</vt:lpstr>
      <vt:lpstr>Thème Office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Claire malouine</dc:creator>
  <cp:lastModifiedBy>Marie Claire malouine</cp:lastModifiedBy>
  <cp:revision>66</cp:revision>
  <cp:lastPrinted>1601-01-01T00:00:00Z</cp:lastPrinted>
  <dcterms:created xsi:type="dcterms:W3CDTF">2015-08-28T10:49:50Z</dcterms:created>
  <dcterms:modified xsi:type="dcterms:W3CDTF">2016-06-11T20:17:59Z</dcterms:modified>
</cp:coreProperties>
</file>