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9" r:id="rId3"/>
    <p:sldId id="286" r:id="rId4"/>
    <p:sldId id="307" r:id="rId5"/>
    <p:sldId id="310" r:id="rId6"/>
    <p:sldId id="301" r:id="rId7"/>
    <p:sldId id="260" r:id="rId8"/>
    <p:sldId id="262" r:id="rId9"/>
    <p:sldId id="298" r:id="rId10"/>
    <p:sldId id="297" r:id="rId11"/>
    <p:sldId id="300" r:id="rId12"/>
    <p:sldId id="263" r:id="rId13"/>
    <p:sldId id="264" r:id="rId14"/>
    <p:sldId id="293" r:id="rId15"/>
    <p:sldId id="313" r:id="rId16"/>
    <p:sldId id="299" r:id="rId17"/>
    <p:sldId id="282" r:id="rId18"/>
    <p:sldId id="266" r:id="rId19"/>
    <p:sldId id="267" r:id="rId20"/>
    <p:sldId id="268" r:id="rId21"/>
    <p:sldId id="269" r:id="rId22"/>
    <p:sldId id="304" r:id="rId23"/>
    <p:sldId id="294" r:id="rId24"/>
    <p:sldId id="295" r:id="rId25"/>
    <p:sldId id="296" r:id="rId26"/>
    <p:sldId id="287" r:id="rId27"/>
    <p:sldId id="306" r:id="rId28"/>
    <p:sldId id="302" r:id="rId29"/>
    <p:sldId id="265" r:id="rId30"/>
    <p:sldId id="308" r:id="rId31"/>
    <p:sldId id="311" r:id="rId32"/>
    <p:sldId id="312" r:id="rId33"/>
    <p:sldId id="285" r:id="rId34"/>
    <p:sldId id="305" r:id="rId35"/>
    <p:sldId id="315" r:id="rId36"/>
    <p:sldId id="316" r:id="rId3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FF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700" autoAdjust="0"/>
  </p:normalViewPr>
  <p:slideViewPr>
    <p:cSldViewPr>
      <p:cViewPr>
        <p:scale>
          <a:sx n="99" d="100"/>
          <a:sy n="99" d="100"/>
        </p:scale>
        <p:origin x="-1120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35F60A-4BF1-ED49-9260-4AD4AA06E96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9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30547-7E17-244A-A367-75F19AC8ACEC}" type="slidenum">
              <a:rPr lang="fr-FR"/>
              <a:pPr/>
              <a:t>1</a:t>
            </a:fld>
            <a:endParaRPr 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10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11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12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13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14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E10FD-89EB-994E-9B13-5A7AFC06543F}" type="slidenum">
              <a:rPr lang="fr-FR"/>
              <a:pPr/>
              <a:t>15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17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18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19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20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21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22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23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24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25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27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E10FD-89EB-994E-9B13-5A7AFC06543F}" type="slidenum">
              <a:rPr lang="fr-FR"/>
              <a:pPr/>
              <a:t>28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29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30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31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32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33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34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4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5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7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8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4594-637C-F446-BDD1-E097B833EA48}" type="slidenum">
              <a:rPr lang="fr-FR"/>
              <a:pPr/>
              <a:t>9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1A6C-BE27-7E4C-9DE6-7BF3F766357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230310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F490-6619-1D49-B1AF-B4307771542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2070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F7A3-3DE0-434B-8D2A-180B3A1B776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582404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9C21C-1AAC-834A-A402-1A2260A95E5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954270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EA768-F55B-AB44-925B-D6E783300F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360763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8D89E-5AF3-A64E-B467-502842D8B58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93616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2C924-1C50-0A45-BF74-FA7CBC66EF3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39778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85958-3D1E-CB49-BF35-90CC0D8418B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139018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A2DF-45D3-B34E-B156-B12B8E7D05A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80956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3EFC-40DB-D84B-9089-0F9A4E3821D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79375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3557-E812-A145-9E56-CA979BD9270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14363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4D6446-6782-A642-A5AA-7ED29FE263C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gif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499992" y="5733256"/>
            <a:ext cx="302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</a:rPr>
              <a:t>Clic pour avancer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3999" cy="5229200"/>
          </a:xfrm>
          <a:prstGeom prst="rect">
            <a:avLst/>
          </a:prstGeom>
          <a:solidFill>
            <a:srgbClr val="000090"/>
          </a:solidFill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Georgia"/>
                <a:ea typeface="Georgia"/>
                <a:cs typeface="Georgia"/>
              </a:rPr>
              <a:t>Agatha  </a:t>
            </a:r>
          </a:p>
          <a:p>
            <a:pPr algn="ctr"/>
            <a:r>
              <a:rPr lang="fr-FR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Georgia"/>
                <a:ea typeface="Georgia"/>
                <a:cs typeface="Georgia"/>
              </a:rPr>
              <a:t>Christie</a:t>
            </a:r>
            <a:endParaRPr lang="fr-FR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0000"/>
                  </a:srgbClr>
                </a:outerShdw>
              </a:effectLst>
              <a:latin typeface="Georgia"/>
              <a:ea typeface="Georgia"/>
              <a:cs typeface="Georgia"/>
            </a:endParaRPr>
          </a:p>
        </p:txBody>
      </p:sp>
      <p:pic>
        <p:nvPicPr>
          <p:cNvPr id="4" name="Picture 7" descr="informatique-souris-000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25693"/>
            <a:ext cx="1907704" cy="123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849"/>
            <a:ext cx="4559300" cy="86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000">
    <p:fade thruBlk="1"/>
    <p:sndAc>
      <p:stSnd loop="1">
        <p:snd r:embed="rId3" name="Les élans de mon coeu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Archibald Christie, son premier mari en 1915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35000"/>
            <a:ext cx="6769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34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Archibald son premier mari et Agatha 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3100"/>
            <a:ext cx="7975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76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avec sa fille,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r>
              <a:rPr lang="fr-FR" sz="2800" dirty="0" smtClean="0">
                <a:solidFill>
                  <a:srgbClr val="FFFF00"/>
                </a:solidFill>
              </a:rPr>
              <a:t>, en 1924 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79195"/>
            <a:ext cx="5472608" cy="60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9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92080" y="0"/>
            <a:ext cx="3851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avec sa fille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98"/>
            <a:ext cx="5292735" cy="68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7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08104" y="0"/>
            <a:ext cx="3635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et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3294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77403" cy="57818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5655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et sa fille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et Archie en voyage à </a:t>
            </a:r>
            <a:r>
              <a:rPr lang="fr-FR" sz="2800" dirty="0" err="1" smtClean="0">
                <a:solidFill>
                  <a:srgbClr val="FFFF00"/>
                </a:solidFill>
              </a:rPr>
              <a:t>Havaï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768752" cy="59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0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à Honolulu en 1922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08107"/>
            <a:ext cx="7020272" cy="60498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0" y="0"/>
            <a:ext cx="457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dans les années 60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9" y="-1"/>
            <a:ext cx="46577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06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99992" y="0"/>
            <a:ext cx="464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" y="0"/>
            <a:ext cx="453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0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20072" y="0"/>
            <a:ext cx="392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094"/>
            <a:ext cx="5220073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06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77005" y="188640"/>
            <a:ext cx="493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et l’actrice </a:t>
            </a:r>
            <a:r>
              <a:rPr lang="fr-FR" sz="2800" dirty="0" err="1" smtClean="0">
                <a:solidFill>
                  <a:srgbClr val="FFFF00"/>
                </a:solidFill>
              </a:rPr>
              <a:t>Glynis</a:t>
            </a:r>
            <a:r>
              <a:rPr lang="fr-FR" sz="2800" dirty="0" smtClean="0">
                <a:solidFill>
                  <a:srgbClr val="FFFF00"/>
                </a:solidFill>
              </a:rPr>
              <a:t> Johns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336"/>
            <a:ext cx="4170129" cy="5977615"/>
          </a:xfrm>
          <a:prstGeom prst="rect">
            <a:avLst/>
          </a:prstGeom>
        </p:spPr>
      </p:pic>
      <p:pic>
        <p:nvPicPr>
          <p:cNvPr id="5" name="Image 4" descr="08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9144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76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52120" y="0"/>
            <a:ext cx="3491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et l’acteur 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Richard Attenborough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en 1962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521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3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en 1967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9975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au dictaphone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1"/>
            <a:ext cx="7820458" cy="53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12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64288" y="0"/>
            <a:ext cx="1979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3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9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Hercule Poireau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" y="904454"/>
            <a:ext cx="9139159" cy="51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7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025439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solidFill>
                  <a:srgbClr val="FFFF00"/>
                </a:solidFill>
              </a:rPr>
              <a:t>Hercule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Poirot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est</a:t>
            </a:r>
            <a:r>
              <a:rPr lang="en-GB" sz="2600" dirty="0" smtClean="0">
                <a:solidFill>
                  <a:srgbClr val="FFFF00"/>
                </a:solidFill>
              </a:rPr>
              <a:t> né en 1920 </a:t>
            </a:r>
            <a:r>
              <a:rPr lang="en-GB" sz="2600" dirty="0" err="1" smtClean="0">
                <a:solidFill>
                  <a:srgbClr val="FFFF00"/>
                </a:solidFill>
              </a:rPr>
              <a:t>lors</a:t>
            </a:r>
            <a:r>
              <a:rPr lang="en-GB" sz="2600" dirty="0" smtClean="0">
                <a:solidFill>
                  <a:srgbClr val="FFFF00"/>
                </a:solidFill>
              </a:rPr>
              <a:t> de la </a:t>
            </a:r>
            <a:r>
              <a:rPr lang="en-GB" sz="2600" dirty="0" err="1" smtClean="0">
                <a:solidFill>
                  <a:srgbClr val="FFFF00"/>
                </a:solidFill>
              </a:rPr>
              <a:t>rencontre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d'Agatha</a:t>
            </a:r>
            <a:r>
              <a:rPr lang="en-GB" sz="2600" dirty="0" smtClean="0">
                <a:solidFill>
                  <a:srgbClr val="FFFF00"/>
                </a:solidFill>
              </a:rPr>
              <a:t> avec</a:t>
            </a: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des </a:t>
            </a:r>
            <a:r>
              <a:rPr lang="en-GB" sz="2600" dirty="0" err="1" smtClean="0">
                <a:solidFill>
                  <a:srgbClr val="FFFF00"/>
                </a:solidFill>
              </a:rPr>
              <a:t>réfugiés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belges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durant</a:t>
            </a:r>
            <a:r>
              <a:rPr lang="en-GB" sz="2600" dirty="0" smtClean="0">
                <a:solidFill>
                  <a:srgbClr val="FFFF00"/>
                </a:solidFill>
              </a:rPr>
              <a:t> la Première Guerre </a:t>
            </a:r>
            <a:r>
              <a:rPr lang="en-GB" sz="2600" dirty="0" err="1" smtClean="0">
                <a:solidFill>
                  <a:srgbClr val="FFFF00"/>
                </a:solidFill>
              </a:rPr>
              <a:t>mondiale</a:t>
            </a:r>
            <a:r>
              <a:rPr lang="en-GB" sz="2600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en-GB" sz="2600" dirty="0">
              <a:solidFill>
                <a:srgbClr val="FFFF00"/>
              </a:solidFill>
            </a:endParaRP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Agatha Christie </a:t>
            </a:r>
            <a:r>
              <a:rPr lang="en-GB" sz="2600" dirty="0" err="1" smtClean="0">
                <a:solidFill>
                  <a:srgbClr val="FFFF00"/>
                </a:solidFill>
              </a:rPr>
              <a:t>devient</a:t>
            </a:r>
            <a:r>
              <a:rPr lang="en-GB" sz="2600" dirty="0" smtClean="0">
                <a:solidFill>
                  <a:srgbClr val="FFFF00"/>
                </a:solidFill>
              </a:rPr>
              <a:t> célèbre en 1926 après la </a:t>
            </a:r>
            <a:r>
              <a:rPr lang="en-GB" sz="2600" dirty="0" err="1" smtClean="0">
                <a:solidFill>
                  <a:srgbClr val="FFFF00"/>
                </a:solidFill>
              </a:rPr>
              <a:t>parution</a:t>
            </a:r>
            <a:r>
              <a:rPr lang="en-GB" sz="2600" dirty="0" smtClean="0">
                <a:solidFill>
                  <a:srgbClr val="FFFF00"/>
                </a:solidFill>
              </a:rPr>
              <a:t> du</a:t>
            </a:r>
          </a:p>
          <a:p>
            <a:pPr algn="ctr"/>
            <a:r>
              <a:rPr lang="en-GB" sz="2600" i="1" dirty="0" err="1" smtClean="0">
                <a:solidFill>
                  <a:srgbClr val="FFFF00"/>
                </a:solidFill>
              </a:rPr>
              <a:t>Meurtre</a:t>
            </a:r>
            <a:r>
              <a:rPr lang="en-GB" sz="2600" i="1" dirty="0" smtClean="0">
                <a:solidFill>
                  <a:srgbClr val="FFFF00"/>
                </a:solidFill>
              </a:rPr>
              <a:t> de Roger </a:t>
            </a:r>
            <a:r>
              <a:rPr lang="en-GB" sz="2600" i="1" dirty="0" err="1" smtClean="0">
                <a:solidFill>
                  <a:srgbClr val="FFFF00"/>
                </a:solidFill>
              </a:rPr>
              <a:t>Ackroyd</a:t>
            </a:r>
            <a:r>
              <a:rPr lang="en-GB" sz="2600" i="1" dirty="0" smtClean="0">
                <a:solidFill>
                  <a:srgbClr val="FFFF00"/>
                </a:solidFill>
              </a:rPr>
              <a:t> </a:t>
            </a:r>
            <a:r>
              <a:rPr lang="en-GB" sz="2600" dirty="0" smtClean="0">
                <a:solidFill>
                  <a:srgbClr val="FFFF00"/>
                </a:solidFill>
              </a:rPr>
              <a:t>: </a:t>
            </a:r>
            <a:r>
              <a:rPr lang="en-GB" sz="2600" dirty="0" err="1" smtClean="0">
                <a:solidFill>
                  <a:srgbClr val="FFFF00"/>
                </a:solidFill>
              </a:rPr>
              <a:t>très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critiqué</a:t>
            </a:r>
            <a:r>
              <a:rPr lang="en-GB" sz="2600" dirty="0" smtClean="0">
                <a:solidFill>
                  <a:srgbClr val="FFFF00"/>
                </a:solidFill>
              </a:rPr>
              <a:t> par </a:t>
            </a:r>
            <a:r>
              <a:rPr lang="en-GB" sz="2600" dirty="0" err="1" smtClean="0">
                <a:solidFill>
                  <a:srgbClr val="FFFF00"/>
                </a:solidFill>
              </a:rPr>
              <a:t>ses</a:t>
            </a:r>
            <a:r>
              <a:rPr lang="en-GB" sz="2600" dirty="0" smtClean="0">
                <a:solidFill>
                  <a:srgbClr val="FFFF00"/>
                </a:solidFill>
              </a:rPr>
              <a:t> pairs,</a:t>
            </a:r>
          </a:p>
          <a:p>
            <a:pPr algn="ctr"/>
            <a:r>
              <a:rPr lang="en-GB" sz="2600" dirty="0" err="1" smtClean="0">
                <a:solidFill>
                  <a:srgbClr val="FFFF00"/>
                </a:solidFill>
              </a:rPr>
              <a:t>ce</a:t>
            </a:r>
            <a:r>
              <a:rPr lang="en-GB" sz="2600" dirty="0" smtClean="0">
                <a:solidFill>
                  <a:srgbClr val="FFFF00"/>
                </a:solidFill>
              </a:rPr>
              <a:t> roman </a:t>
            </a:r>
            <a:r>
              <a:rPr lang="en-GB" sz="2600" dirty="0" err="1" smtClean="0">
                <a:solidFill>
                  <a:srgbClr val="FFFF00"/>
                </a:solidFill>
              </a:rPr>
              <a:t>est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pourtant</a:t>
            </a:r>
            <a:r>
              <a:rPr lang="en-GB" sz="2600" dirty="0" smtClean="0">
                <a:solidFill>
                  <a:srgbClr val="FFFF00"/>
                </a:solidFill>
              </a:rPr>
              <a:t> le premier </a:t>
            </a:r>
            <a:r>
              <a:rPr lang="en-GB" sz="2600" dirty="0" err="1" smtClean="0">
                <a:solidFill>
                  <a:srgbClr val="FFFF00"/>
                </a:solidFill>
              </a:rPr>
              <a:t>succès</a:t>
            </a:r>
            <a:r>
              <a:rPr lang="en-GB" sz="2600" dirty="0" smtClean="0">
                <a:solidFill>
                  <a:srgbClr val="FFFF00"/>
                </a:solidFill>
              </a:rPr>
              <a:t> de </a:t>
            </a:r>
            <a:r>
              <a:rPr lang="en-GB" sz="2600" dirty="0" err="1" smtClean="0">
                <a:solidFill>
                  <a:srgbClr val="FFFF00"/>
                </a:solidFill>
              </a:rPr>
              <a:t>l'auteure</a:t>
            </a:r>
            <a:r>
              <a:rPr lang="en-GB" sz="26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en-GB" sz="2600" dirty="0" smtClean="0">
              <a:solidFill>
                <a:srgbClr val="FFFF00"/>
              </a:solidFill>
            </a:endParaRPr>
          </a:p>
          <a:p>
            <a:pPr algn="ctr"/>
            <a:r>
              <a:rPr lang="en-GB" sz="2600" dirty="0" err="1" smtClean="0">
                <a:solidFill>
                  <a:srgbClr val="FFFF00"/>
                </a:solidFill>
              </a:rPr>
              <a:t>Quatre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ans</a:t>
            </a:r>
            <a:r>
              <a:rPr lang="en-GB" sz="2600" dirty="0" smtClean="0">
                <a:solidFill>
                  <a:srgbClr val="FFFF00"/>
                </a:solidFill>
              </a:rPr>
              <a:t> plus </a:t>
            </a:r>
            <a:r>
              <a:rPr lang="en-GB" sz="2600" dirty="0" err="1" smtClean="0">
                <a:solidFill>
                  <a:srgbClr val="FFFF00"/>
                </a:solidFill>
              </a:rPr>
              <a:t>tard</a:t>
            </a:r>
            <a:r>
              <a:rPr lang="en-GB" sz="2600" dirty="0" smtClean="0">
                <a:solidFill>
                  <a:srgbClr val="FFFF00"/>
                </a:solidFill>
              </a:rPr>
              <a:t>, </a:t>
            </a:r>
            <a:r>
              <a:rPr lang="en-GB" sz="2600" dirty="0" err="1" smtClean="0">
                <a:solidFill>
                  <a:srgbClr val="FFFF00"/>
                </a:solidFill>
              </a:rPr>
              <a:t>elle</a:t>
            </a:r>
            <a:r>
              <a:rPr lang="en-GB" sz="2600" dirty="0" smtClean="0">
                <a:solidFill>
                  <a:srgbClr val="FFFF00"/>
                </a:solidFill>
              </a:rPr>
              <a:t> </a:t>
            </a:r>
            <a:r>
              <a:rPr lang="en-GB" sz="2600" dirty="0" err="1" smtClean="0">
                <a:solidFill>
                  <a:srgbClr val="FFFF00"/>
                </a:solidFill>
              </a:rPr>
              <a:t>épouse</a:t>
            </a:r>
            <a:r>
              <a:rPr lang="en-GB" sz="2600" dirty="0" smtClean="0">
                <a:solidFill>
                  <a:srgbClr val="FFFF00"/>
                </a:solidFill>
              </a:rPr>
              <a:t> en </a:t>
            </a:r>
            <a:r>
              <a:rPr lang="en-GB" sz="2600" dirty="0" err="1" smtClean="0">
                <a:solidFill>
                  <a:srgbClr val="FFFF00"/>
                </a:solidFill>
              </a:rPr>
              <a:t>seconde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noce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l'archéologue</a:t>
            </a:r>
            <a:endParaRPr lang="en-GB" sz="2600" dirty="0" smtClean="0">
              <a:solidFill>
                <a:srgbClr val="FFFF00"/>
              </a:solidFill>
            </a:endParaRP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Max </a:t>
            </a:r>
            <a:r>
              <a:rPr lang="en-GB" sz="2600" dirty="0" err="1" smtClean="0">
                <a:solidFill>
                  <a:srgbClr val="FFFF00"/>
                </a:solidFill>
              </a:rPr>
              <a:t>Mallowan</a:t>
            </a:r>
            <a:r>
              <a:rPr lang="en-GB" sz="2600" dirty="0" smtClean="0">
                <a:solidFill>
                  <a:srgbClr val="FFFF00"/>
                </a:solidFill>
              </a:rPr>
              <a:t> et se </a:t>
            </a:r>
            <a:r>
              <a:rPr lang="en-GB" sz="2600" dirty="0" err="1" smtClean="0">
                <a:solidFill>
                  <a:srgbClr val="FFFF00"/>
                </a:solidFill>
              </a:rPr>
              <a:t>passionne</a:t>
            </a:r>
            <a:r>
              <a:rPr lang="en-GB" sz="2600" dirty="0" smtClean="0">
                <a:solidFill>
                  <a:srgbClr val="FFFF00"/>
                </a:solidFill>
              </a:rPr>
              <a:t> pour les </a:t>
            </a:r>
            <a:r>
              <a:rPr lang="en-GB" sz="2600" dirty="0" err="1" smtClean="0">
                <a:solidFill>
                  <a:srgbClr val="FFFF00"/>
                </a:solidFill>
              </a:rPr>
              <a:t>fouilles</a:t>
            </a:r>
            <a:r>
              <a:rPr lang="en-GB" sz="26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qui </a:t>
            </a:r>
            <a:r>
              <a:rPr lang="en-GB" sz="2600" dirty="0" err="1" smtClean="0">
                <a:solidFill>
                  <a:srgbClr val="FFFF00"/>
                </a:solidFill>
              </a:rPr>
              <a:t>lui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inspirent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notamment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l'un</a:t>
            </a:r>
            <a:r>
              <a:rPr lang="en-GB" sz="2600" dirty="0" smtClean="0">
                <a:solidFill>
                  <a:srgbClr val="FFFF00"/>
                </a:solidFill>
              </a:rPr>
              <a:t> de </a:t>
            </a:r>
            <a:r>
              <a:rPr lang="en-GB" sz="2600" dirty="0" err="1" smtClean="0">
                <a:solidFill>
                  <a:srgbClr val="FFFF00"/>
                </a:solidFill>
              </a:rPr>
              <a:t>ses</a:t>
            </a:r>
            <a:r>
              <a:rPr lang="en-GB" sz="2600" dirty="0" smtClean="0">
                <a:solidFill>
                  <a:srgbClr val="FFFF00"/>
                </a:solidFill>
              </a:rPr>
              <a:t> romans les plus </a:t>
            </a:r>
            <a:r>
              <a:rPr lang="en-GB" sz="2600" dirty="0" err="1" smtClean="0">
                <a:solidFill>
                  <a:srgbClr val="FFFF00"/>
                </a:solidFill>
              </a:rPr>
              <a:t>connus</a:t>
            </a:r>
            <a:r>
              <a:rPr lang="en-GB" sz="26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GB" sz="2600" i="1" dirty="0" smtClean="0">
                <a:solidFill>
                  <a:srgbClr val="FFFF00"/>
                </a:solidFill>
              </a:rPr>
              <a:t>Le Crime de </a:t>
            </a:r>
            <a:r>
              <a:rPr lang="en-GB" sz="2600" i="1" dirty="0" err="1" smtClean="0">
                <a:solidFill>
                  <a:srgbClr val="FFFF00"/>
                </a:solidFill>
              </a:rPr>
              <a:t>l'Orient</a:t>
            </a:r>
            <a:r>
              <a:rPr lang="en-GB" sz="2600" i="1" dirty="0" smtClean="0">
                <a:solidFill>
                  <a:srgbClr val="FFFF00"/>
                </a:solidFill>
              </a:rPr>
              <a:t>-Express</a:t>
            </a:r>
            <a:r>
              <a:rPr lang="en-GB" sz="2600" dirty="0" smtClean="0">
                <a:solidFill>
                  <a:srgbClr val="FFFF00"/>
                </a:solidFill>
              </a:rPr>
              <a:t>, </a:t>
            </a:r>
            <a:r>
              <a:rPr lang="en-GB" sz="2600" dirty="0" err="1" smtClean="0">
                <a:solidFill>
                  <a:srgbClr val="FFFF00"/>
                </a:solidFill>
              </a:rPr>
              <a:t>publié</a:t>
            </a:r>
            <a:r>
              <a:rPr lang="en-GB" sz="2600" dirty="0" smtClean="0">
                <a:solidFill>
                  <a:srgbClr val="FFFF00"/>
                </a:solidFill>
              </a:rPr>
              <a:t> en 1934.</a:t>
            </a:r>
          </a:p>
          <a:p>
            <a:pPr algn="ctr"/>
            <a:endParaRPr lang="en-GB" sz="2600" dirty="0" smtClean="0">
              <a:solidFill>
                <a:srgbClr val="FFFF00"/>
              </a:solidFill>
            </a:endParaRPr>
          </a:p>
          <a:p>
            <a:pPr algn="ctr"/>
            <a:r>
              <a:rPr lang="fr-FR" sz="2600" dirty="0">
                <a:solidFill>
                  <a:srgbClr val="FFFF00"/>
                </a:solidFill>
              </a:rPr>
              <a:t>Chacune de ses histoires est minutieusement travaillée </a:t>
            </a:r>
            <a:r>
              <a:rPr lang="fr-FR" sz="2600" dirty="0" smtClean="0">
                <a:solidFill>
                  <a:srgbClr val="FFFF00"/>
                </a:solidFill>
              </a:rPr>
              <a:t>et</a:t>
            </a:r>
          </a:p>
          <a:p>
            <a:pPr algn="ctr"/>
            <a:r>
              <a:rPr lang="fr-FR" sz="2600" b="1" dirty="0" smtClean="0">
                <a:solidFill>
                  <a:srgbClr val="FFFF00"/>
                </a:solidFill>
              </a:rPr>
              <a:t>Agatha </a:t>
            </a:r>
            <a:r>
              <a:rPr lang="fr-FR" sz="2600" b="1" dirty="0">
                <a:solidFill>
                  <a:srgbClr val="FFFF00"/>
                </a:solidFill>
              </a:rPr>
              <a:t>Christie a inventé une nouvelle façon d'enquêter</a:t>
            </a:r>
            <a:r>
              <a:rPr lang="fr-FR" sz="26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fr-FR" sz="2600" dirty="0" smtClean="0">
                <a:solidFill>
                  <a:srgbClr val="FFFF00"/>
                </a:solidFill>
              </a:rPr>
              <a:t>en </a:t>
            </a:r>
            <a:r>
              <a:rPr lang="fr-FR" sz="2600" dirty="0">
                <a:solidFill>
                  <a:srgbClr val="FFFF00"/>
                </a:solidFill>
              </a:rPr>
              <a:t>mettant en avant les mobiles plutôt que les indices</a:t>
            </a:r>
            <a:r>
              <a:rPr lang="fr-FR" sz="26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fr-FR" sz="2600" dirty="0" smtClean="0">
                <a:solidFill>
                  <a:srgbClr val="FFFF00"/>
                </a:solidFill>
              </a:rPr>
              <a:t>d'où </a:t>
            </a:r>
            <a:r>
              <a:rPr lang="fr-FR" sz="2600" dirty="0">
                <a:solidFill>
                  <a:srgbClr val="FFFF00"/>
                </a:solidFill>
              </a:rPr>
              <a:t>son statut de reine de l'intrigue. </a:t>
            </a:r>
            <a:endParaRPr lang="en-GB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06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Christie, chez elle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49090"/>
            <a:ext cx="5588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9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6" y="868902"/>
            <a:ext cx="8002722" cy="55895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au travail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et son second mari, Max </a:t>
            </a:r>
            <a:r>
              <a:rPr lang="fr-FR" sz="2800" dirty="0" err="1" smtClean="0">
                <a:solidFill>
                  <a:srgbClr val="FFFF00"/>
                </a:solidFill>
              </a:rPr>
              <a:t>Mallowan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838200"/>
            <a:ext cx="7937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34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59"/>
            <a:ext cx="9144000" cy="689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rgbClr val="FFFF00"/>
                </a:solidFill>
              </a:rPr>
              <a:t>Les </a:t>
            </a:r>
            <a:r>
              <a:rPr lang="en-GB" sz="2600" dirty="0" err="1">
                <a:solidFill>
                  <a:srgbClr val="FFFF00"/>
                </a:solidFill>
              </a:rPr>
              <a:t>adeptes</a:t>
            </a:r>
            <a:r>
              <a:rPr lang="en-GB" sz="2600" dirty="0">
                <a:solidFill>
                  <a:srgbClr val="FFFF00"/>
                </a:solidFill>
              </a:rPr>
              <a:t> de romans </a:t>
            </a:r>
            <a:r>
              <a:rPr lang="en-GB" sz="2600" dirty="0" err="1">
                <a:solidFill>
                  <a:srgbClr val="FFFF00"/>
                </a:solidFill>
              </a:rPr>
              <a:t>policiers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célèbrent</a:t>
            </a:r>
            <a:r>
              <a:rPr lang="en-GB" sz="2600" dirty="0">
                <a:solidFill>
                  <a:srgbClr val="FFFF00"/>
                </a:solidFill>
              </a:rPr>
              <a:t> la </a:t>
            </a:r>
            <a:r>
              <a:rPr lang="en-GB" sz="2600" dirty="0" err="1">
                <a:solidFill>
                  <a:srgbClr val="FFFF00"/>
                </a:solidFill>
              </a:rPr>
              <a:t>disparition</a:t>
            </a:r>
            <a:r>
              <a:rPr lang="en-GB" sz="2600" dirty="0">
                <a:solidFill>
                  <a:srgbClr val="FFFF00"/>
                </a:solidFill>
              </a:rPr>
              <a:t> de </a:t>
            </a:r>
            <a:r>
              <a:rPr lang="en-GB" sz="2600" dirty="0" err="1">
                <a:solidFill>
                  <a:srgbClr val="FFFF00"/>
                </a:solidFill>
              </a:rPr>
              <a:t>leur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reine</a:t>
            </a:r>
            <a:r>
              <a:rPr lang="en-GB" sz="2600" dirty="0">
                <a:solidFill>
                  <a:srgbClr val="FFFF00"/>
                </a:solidFill>
              </a:rPr>
              <a:t>. Agatha Christie </a:t>
            </a:r>
            <a:r>
              <a:rPr lang="en-GB" sz="2600" dirty="0" err="1">
                <a:solidFill>
                  <a:srgbClr val="FFFF00"/>
                </a:solidFill>
              </a:rPr>
              <a:t>est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morte</a:t>
            </a:r>
            <a:r>
              <a:rPr lang="en-GB" sz="2600" dirty="0">
                <a:solidFill>
                  <a:srgbClr val="FFFF00"/>
                </a:solidFill>
              </a:rPr>
              <a:t> le 12 </a:t>
            </a:r>
            <a:r>
              <a:rPr lang="en-GB" sz="2600" dirty="0" err="1">
                <a:solidFill>
                  <a:srgbClr val="FFFF00"/>
                </a:solidFill>
              </a:rPr>
              <a:t>janvier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smtClean="0">
                <a:solidFill>
                  <a:srgbClr val="FFFF00"/>
                </a:solidFill>
              </a:rPr>
              <a:t>1976</a:t>
            </a:r>
          </a:p>
          <a:p>
            <a:pPr algn="ctr"/>
            <a:r>
              <a:rPr lang="en-GB" sz="2600" dirty="0" err="1" smtClean="0">
                <a:solidFill>
                  <a:srgbClr val="FFFF00"/>
                </a:solidFill>
              </a:rPr>
              <a:t>Quarante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ans</a:t>
            </a:r>
            <a:r>
              <a:rPr lang="en-GB" sz="2600" dirty="0">
                <a:solidFill>
                  <a:srgbClr val="FFFF00"/>
                </a:solidFill>
              </a:rPr>
              <a:t> plus </a:t>
            </a:r>
            <a:r>
              <a:rPr lang="en-GB" sz="2600" dirty="0" err="1">
                <a:solidFill>
                  <a:srgbClr val="FFFF00"/>
                </a:solidFill>
              </a:rPr>
              <a:t>tard</a:t>
            </a:r>
            <a:r>
              <a:rPr lang="en-GB" sz="2600" dirty="0">
                <a:solidFill>
                  <a:srgbClr val="FFFF00"/>
                </a:solidFill>
              </a:rPr>
              <a:t>, </a:t>
            </a:r>
            <a:r>
              <a:rPr lang="en-GB" sz="2600" dirty="0" err="1">
                <a:solidFill>
                  <a:srgbClr val="FFFF00"/>
                </a:solidFill>
              </a:rPr>
              <a:t>l'auteur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règne</a:t>
            </a:r>
            <a:r>
              <a:rPr lang="en-GB" sz="2600" dirty="0">
                <a:solidFill>
                  <a:srgbClr val="FFFF00"/>
                </a:solidFill>
              </a:rPr>
              <a:t> encore en maître </a:t>
            </a:r>
            <a:r>
              <a:rPr lang="en-GB" sz="2600" dirty="0" err="1">
                <a:solidFill>
                  <a:srgbClr val="FFFF00"/>
                </a:solidFill>
              </a:rPr>
              <a:t>sur</a:t>
            </a:r>
            <a:r>
              <a:rPr lang="en-GB" sz="2600" dirty="0">
                <a:solidFill>
                  <a:srgbClr val="FFFF00"/>
                </a:solidFill>
              </a:rPr>
              <a:t> le monde du </a:t>
            </a:r>
            <a:r>
              <a:rPr lang="en-GB" sz="2600" dirty="0" err="1">
                <a:solidFill>
                  <a:srgbClr val="FFFF00"/>
                </a:solidFill>
              </a:rPr>
              <a:t>polarutant</a:t>
            </a:r>
            <a:r>
              <a:rPr lang="en-GB" sz="2600" dirty="0">
                <a:solidFill>
                  <a:srgbClr val="FFFF00"/>
                </a:solidFill>
              </a:rPr>
              <a:t> de </a:t>
            </a:r>
            <a:r>
              <a:rPr lang="en-GB" sz="2600" dirty="0" err="1">
                <a:solidFill>
                  <a:srgbClr val="FFFF00"/>
                </a:solidFill>
              </a:rPr>
              <a:t>livres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célèbres</a:t>
            </a:r>
            <a:r>
              <a:rPr lang="en-GB" sz="2600" dirty="0">
                <a:solidFill>
                  <a:srgbClr val="FFFF00"/>
                </a:solidFill>
              </a:rPr>
              <a:t> et </a:t>
            </a:r>
            <a:r>
              <a:rPr lang="en-GB" sz="2600" dirty="0" err="1">
                <a:solidFill>
                  <a:srgbClr val="FFFF00"/>
                </a:solidFill>
              </a:rPr>
              <a:t>intemporels</a:t>
            </a:r>
            <a:r>
              <a:rPr lang="en-GB" sz="2600" dirty="0">
                <a:solidFill>
                  <a:srgbClr val="FFFF00"/>
                </a:solidFill>
              </a:rPr>
              <a:t> qui </a:t>
            </a:r>
            <a:r>
              <a:rPr lang="en-GB" sz="2600" dirty="0" err="1">
                <a:solidFill>
                  <a:srgbClr val="FFFF00"/>
                </a:solidFill>
              </a:rPr>
              <a:t>passent</a:t>
            </a:r>
            <a:r>
              <a:rPr lang="en-GB" sz="2600" dirty="0">
                <a:solidFill>
                  <a:srgbClr val="FFFF00"/>
                </a:solidFill>
              </a:rPr>
              <a:t> de main en main et se </a:t>
            </a:r>
            <a:r>
              <a:rPr lang="en-GB" sz="2600" dirty="0" err="1">
                <a:solidFill>
                  <a:srgbClr val="FFFF00"/>
                </a:solidFill>
              </a:rPr>
              <a:t>prêtent</a:t>
            </a:r>
            <a:r>
              <a:rPr lang="en-GB" sz="2600" dirty="0">
                <a:solidFill>
                  <a:srgbClr val="FFFF00"/>
                </a:solidFill>
              </a:rPr>
              <a:t> de </a:t>
            </a:r>
            <a:r>
              <a:rPr lang="en-GB" sz="2600" dirty="0" err="1">
                <a:solidFill>
                  <a:srgbClr val="FFFF00"/>
                </a:solidFill>
              </a:rPr>
              <a:t>génération</a:t>
            </a:r>
            <a:r>
              <a:rPr lang="en-GB" sz="2600" dirty="0">
                <a:solidFill>
                  <a:srgbClr val="FFFF00"/>
                </a:solidFill>
              </a:rPr>
              <a:t> en </a:t>
            </a:r>
            <a:r>
              <a:rPr lang="en-GB" sz="2600" dirty="0" err="1">
                <a:solidFill>
                  <a:srgbClr val="FFFF00"/>
                </a:solidFill>
              </a:rPr>
              <a:t>génération</a:t>
            </a:r>
            <a:r>
              <a:rPr lang="en-GB" sz="2600" dirty="0" smtClean="0"/>
              <a:t>.</a:t>
            </a:r>
          </a:p>
          <a:p>
            <a:pPr algn="ctr"/>
            <a:r>
              <a:rPr lang="fr-FR" sz="2600" dirty="0">
                <a:solidFill>
                  <a:srgbClr val="FFFF00"/>
                </a:solidFill>
              </a:rPr>
              <a:t>Née en 1890 à Devon en </a:t>
            </a:r>
            <a:r>
              <a:rPr lang="fr-FR" sz="2600" dirty="0" smtClean="0">
                <a:solidFill>
                  <a:srgbClr val="FFFF00"/>
                </a:solidFill>
              </a:rPr>
              <a:t>Angleterre.</a:t>
            </a:r>
          </a:p>
          <a:p>
            <a:pPr algn="ctr"/>
            <a:r>
              <a:rPr lang="fr-FR" sz="2600" dirty="0" smtClean="0">
                <a:solidFill>
                  <a:srgbClr val="FFFF00"/>
                </a:solidFill>
              </a:rPr>
              <a:t>Elle </a:t>
            </a:r>
            <a:r>
              <a:rPr lang="fr-FR" sz="2600" dirty="0">
                <a:solidFill>
                  <a:srgbClr val="FFFF00"/>
                </a:solidFill>
              </a:rPr>
              <a:t>est engagée comme infirmière bénévole puis assistante-</a:t>
            </a:r>
            <a:r>
              <a:rPr lang="fr-FR" sz="2600" dirty="0" smtClean="0">
                <a:solidFill>
                  <a:srgbClr val="FFFF00"/>
                </a:solidFill>
              </a:rPr>
              <a:t>chimiste.</a:t>
            </a:r>
          </a:p>
          <a:p>
            <a:pPr algn="ctr"/>
            <a:r>
              <a:rPr lang="fr-FR" sz="2600" dirty="0" smtClean="0">
                <a:solidFill>
                  <a:srgbClr val="FFFF00"/>
                </a:solidFill>
              </a:rPr>
              <a:t>En </a:t>
            </a:r>
            <a:r>
              <a:rPr lang="fr-FR" sz="2600" dirty="0">
                <a:solidFill>
                  <a:srgbClr val="FFFF00"/>
                </a:solidFill>
              </a:rPr>
              <a:t>1912, elle épouse l'aviateur Archibald Christie dont elle gardera le nom après leur </a:t>
            </a:r>
            <a:r>
              <a:rPr lang="fr-FR" sz="2600" dirty="0" smtClean="0">
                <a:solidFill>
                  <a:srgbClr val="FFFF00"/>
                </a:solidFill>
              </a:rPr>
              <a:t>divorce.</a:t>
            </a:r>
          </a:p>
          <a:p>
            <a:pPr algn="ctr"/>
            <a:r>
              <a:rPr lang="fr-FR" sz="2600" dirty="0" smtClean="0">
                <a:solidFill>
                  <a:srgbClr val="FFFF00"/>
                </a:solidFill>
              </a:rPr>
              <a:t>Ensemble</a:t>
            </a:r>
            <a:r>
              <a:rPr lang="fr-FR" sz="2600" dirty="0">
                <a:solidFill>
                  <a:srgbClr val="FFFF00"/>
                </a:solidFill>
              </a:rPr>
              <a:t>, ils ont une fille, </a:t>
            </a:r>
            <a:r>
              <a:rPr lang="fr-FR" sz="2600" dirty="0" err="1">
                <a:solidFill>
                  <a:srgbClr val="FFFF00"/>
                </a:solidFill>
              </a:rPr>
              <a:t>Rosalind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endParaRPr lang="en-GB" sz="2600" dirty="0" smtClean="0">
              <a:solidFill>
                <a:srgbClr val="FFFF00"/>
              </a:solidFill>
            </a:endParaRPr>
          </a:p>
          <a:p>
            <a:pPr algn="ctr"/>
            <a:r>
              <a:rPr lang="en-GB" sz="2600" dirty="0">
                <a:solidFill>
                  <a:srgbClr val="FFFF00"/>
                </a:solidFill>
              </a:rPr>
              <a:t>En 1917, la </a:t>
            </a:r>
            <a:r>
              <a:rPr lang="en-GB" sz="2600" dirty="0" err="1">
                <a:solidFill>
                  <a:srgbClr val="FFFF00"/>
                </a:solidFill>
              </a:rPr>
              <a:t>romancière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obtient</a:t>
            </a:r>
            <a:r>
              <a:rPr lang="en-GB" sz="2600" dirty="0">
                <a:solidFill>
                  <a:srgbClr val="FFFF00"/>
                </a:solidFill>
              </a:rPr>
              <a:t> son </a:t>
            </a:r>
            <a:r>
              <a:rPr lang="en-GB" sz="2600" b="1" dirty="0" err="1">
                <a:solidFill>
                  <a:srgbClr val="FFFF00"/>
                </a:solidFill>
              </a:rPr>
              <a:t>diplôme</a:t>
            </a:r>
            <a:r>
              <a:rPr lang="en-GB" sz="2600" b="1" dirty="0">
                <a:solidFill>
                  <a:srgbClr val="FFFF00"/>
                </a:solidFill>
              </a:rPr>
              <a:t> de </a:t>
            </a:r>
            <a:r>
              <a:rPr lang="en-GB" sz="2600" b="1" dirty="0" err="1">
                <a:solidFill>
                  <a:srgbClr val="FFFF00"/>
                </a:solidFill>
              </a:rPr>
              <a:t>pharmacienne</a:t>
            </a:r>
            <a:r>
              <a:rPr lang="en-GB" sz="2600" dirty="0">
                <a:solidFill>
                  <a:srgbClr val="FFFF00"/>
                </a:solidFill>
              </a:rPr>
              <a:t>, </a:t>
            </a:r>
            <a:r>
              <a:rPr lang="en-GB" sz="2600" dirty="0" err="1">
                <a:solidFill>
                  <a:srgbClr val="FFFF00"/>
                </a:solidFill>
              </a:rPr>
              <a:t>une</a:t>
            </a:r>
            <a:r>
              <a:rPr lang="en-GB" sz="2600" dirty="0">
                <a:solidFill>
                  <a:srgbClr val="FFFF00"/>
                </a:solidFill>
              </a:rPr>
              <a:t> qualification qui </a:t>
            </a:r>
            <a:r>
              <a:rPr lang="en-GB" sz="2600" dirty="0" err="1">
                <a:solidFill>
                  <a:srgbClr val="FFFF00"/>
                </a:solidFill>
              </a:rPr>
              <a:t>lui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servira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davantage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à</a:t>
            </a:r>
            <a:r>
              <a:rPr lang="en-GB" sz="2600" dirty="0">
                <a:solidFill>
                  <a:srgbClr val="FFFF00"/>
                </a:solidFill>
              </a:rPr>
              <a:t> imaginer des </a:t>
            </a:r>
            <a:r>
              <a:rPr lang="en-GB" sz="2600" dirty="0" err="1">
                <a:solidFill>
                  <a:srgbClr val="FFFF00"/>
                </a:solidFill>
              </a:rPr>
              <a:t>meurtres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presque</a:t>
            </a:r>
            <a:r>
              <a:rPr lang="en-GB" sz="2600" dirty="0">
                <a:solidFill>
                  <a:srgbClr val="FFFF00"/>
                </a:solidFill>
              </a:rPr>
              <a:t> parfaits </a:t>
            </a:r>
            <a:r>
              <a:rPr lang="en-GB" sz="2600" dirty="0" err="1">
                <a:solidFill>
                  <a:srgbClr val="FFFF00"/>
                </a:solidFill>
              </a:rPr>
              <a:t>que</a:t>
            </a:r>
            <a:r>
              <a:rPr lang="en-GB" sz="2600" dirty="0">
                <a:solidFill>
                  <a:srgbClr val="FFFF00"/>
                </a:solidFill>
              </a:rPr>
              <a:t> de </a:t>
            </a:r>
            <a:r>
              <a:rPr lang="en-GB" sz="2600" dirty="0" err="1">
                <a:solidFill>
                  <a:srgbClr val="FFFF00"/>
                </a:solidFill>
              </a:rPr>
              <a:t>véritable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bagage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</a:rPr>
              <a:t>professionnel</a:t>
            </a:r>
            <a:r>
              <a:rPr lang="en-GB" sz="26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Pendant </a:t>
            </a:r>
            <a:r>
              <a:rPr lang="en-GB" sz="2600" dirty="0" err="1">
                <a:solidFill>
                  <a:srgbClr val="FFFF00"/>
                </a:solidFill>
              </a:rPr>
              <a:t>ses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études</a:t>
            </a:r>
            <a:r>
              <a:rPr lang="en-GB" sz="2600" dirty="0">
                <a:solidFill>
                  <a:srgbClr val="FFFF00"/>
                </a:solidFill>
              </a:rPr>
              <a:t>, la </a:t>
            </a:r>
            <a:r>
              <a:rPr lang="en-GB" sz="2600" dirty="0" err="1">
                <a:solidFill>
                  <a:srgbClr val="FFFF00"/>
                </a:solidFill>
              </a:rPr>
              <a:t>romancière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s'est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découvert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une</a:t>
            </a:r>
            <a:r>
              <a:rPr lang="en-GB" sz="2600" dirty="0">
                <a:solidFill>
                  <a:srgbClr val="FFFF00"/>
                </a:solidFill>
              </a:rPr>
              <a:t> passion </a:t>
            </a:r>
            <a:r>
              <a:rPr lang="en-GB" sz="2600" dirty="0" smtClean="0">
                <a:solidFill>
                  <a:srgbClr val="FFFF00"/>
                </a:solidFill>
              </a:rPr>
              <a:t>pour</a:t>
            </a:r>
          </a:p>
          <a:p>
            <a:pPr algn="ctr"/>
            <a:r>
              <a:rPr lang="en-GB" sz="2600" dirty="0">
                <a:solidFill>
                  <a:srgbClr val="FFFF00"/>
                </a:solidFill>
              </a:rPr>
              <a:t> le poison, </a:t>
            </a:r>
            <a:r>
              <a:rPr lang="en-GB" sz="2600" dirty="0" err="1">
                <a:solidFill>
                  <a:srgbClr val="FFFF00"/>
                </a:solidFill>
              </a:rPr>
              <a:t>qu'elle</a:t>
            </a:r>
            <a:r>
              <a:rPr lang="en-GB" sz="2600" dirty="0">
                <a:solidFill>
                  <a:srgbClr val="FFFF00"/>
                </a:solidFill>
              </a:rPr>
              <a:t> utilise </a:t>
            </a:r>
            <a:r>
              <a:rPr lang="en-GB" sz="2600" dirty="0" err="1">
                <a:solidFill>
                  <a:srgbClr val="FFFF00"/>
                </a:solidFill>
              </a:rPr>
              <a:t>souvent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dans</a:t>
            </a:r>
            <a:r>
              <a:rPr lang="en-GB" sz="2600" dirty="0">
                <a:solidFill>
                  <a:srgbClr val="FFFF00"/>
                </a:solidFill>
              </a:rPr>
              <a:t> </a:t>
            </a:r>
            <a:r>
              <a:rPr lang="en-GB" sz="2600" dirty="0" err="1">
                <a:solidFill>
                  <a:srgbClr val="FFFF00"/>
                </a:solidFill>
              </a:rPr>
              <a:t>ses</a:t>
            </a:r>
            <a:r>
              <a:rPr lang="en-GB" sz="2600" dirty="0">
                <a:solidFill>
                  <a:srgbClr val="FFFF00"/>
                </a:solidFill>
              </a:rPr>
              <a:t> romans</a:t>
            </a:r>
            <a:r>
              <a:rPr lang="en-GB" sz="2600" dirty="0"/>
              <a:t>.</a:t>
            </a:r>
          </a:p>
          <a:p>
            <a:pPr algn="ctr"/>
            <a:r>
              <a:rPr lang="en-GB" sz="2600" dirty="0" smtClean="0">
                <a:solidFill>
                  <a:srgbClr val="FFFF00"/>
                </a:solidFill>
              </a:rPr>
              <a:t> </a:t>
            </a:r>
            <a:endParaRPr lang="en-GB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534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et son second mari archéologue vers 1930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99735"/>
            <a:ext cx="5688632" cy="58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34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96136" y="0"/>
            <a:ext cx="3347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et sa fille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r>
              <a:rPr lang="fr-FR" sz="2800" dirty="0" smtClean="0">
                <a:solidFill>
                  <a:srgbClr val="FFFF00"/>
                </a:solidFill>
              </a:rPr>
              <a:t> Hicks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0" y="-1"/>
            <a:ext cx="58922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76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56176" y="0"/>
            <a:ext cx="2987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Fille d’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Christie, </a:t>
            </a:r>
            <a:r>
              <a:rPr lang="fr-FR" sz="2800" dirty="0" err="1" smtClean="0">
                <a:solidFill>
                  <a:srgbClr val="FFFF00"/>
                </a:solidFill>
              </a:rPr>
              <a:t>Rosalind</a:t>
            </a:r>
            <a:r>
              <a:rPr lang="fr-FR" sz="2800" dirty="0" smtClean="0">
                <a:solidFill>
                  <a:srgbClr val="FFFF00"/>
                </a:solidFill>
              </a:rPr>
              <a:t> Hicks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" y="9283"/>
            <a:ext cx="5977150" cy="68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3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FFFF00"/>
                </a:solidFill>
              </a:rPr>
              <a:t>Agatha </a:t>
            </a:r>
            <a:r>
              <a:rPr lang="fr-FR" sz="2800" dirty="0" smtClean="0">
                <a:solidFill>
                  <a:srgbClr val="FFFF00"/>
                </a:solidFill>
              </a:rPr>
              <a:t>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1105152"/>
            <a:ext cx="8301495" cy="47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7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99992" y="0"/>
            <a:ext cx="464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en 1976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747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836712"/>
            <a:ext cx="471601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Son plus grand </a:t>
            </a:r>
            <a:r>
              <a:rPr lang="en-GB" dirty="0" err="1">
                <a:solidFill>
                  <a:srgbClr val="FFFF00"/>
                </a:solidFill>
              </a:rPr>
              <a:t>mystère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reste</a:t>
            </a:r>
            <a:r>
              <a:rPr lang="en-GB" dirty="0">
                <a:solidFill>
                  <a:srgbClr val="FFFF00"/>
                </a:solidFill>
              </a:rPr>
              <a:t> sans </a:t>
            </a:r>
            <a:r>
              <a:rPr lang="en-GB" dirty="0" err="1" smtClean="0">
                <a:solidFill>
                  <a:srgbClr val="FFFF00"/>
                </a:solidFill>
              </a:rPr>
              <a:t>doute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sa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disparition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inexpliquée</a:t>
            </a:r>
            <a:r>
              <a:rPr lang="en-GB" dirty="0">
                <a:solidFill>
                  <a:srgbClr val="FFFF00"/>
                </a:solidFill>
              </a:rPr>
              <a:t>, en 1926,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après </a:t>
            </a:r>
            <a:r>
              <a:rPr lang="en-GB" dirty="0" err="1">
                <a:solidFill>
                  <a:srgbClr val="FFFF00"/>
                </a:solidFill>
              </a:rPr>
              <a:t>avoir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découvert</a:t>
            </a:r>
            <a:endParaRPr lang="en-GB" dirty="0" smtClean="0">
              <a:solidFill>
                <a:srgbClr val="FFFF00"/>
              </a:solidFill>
            </a:endParaRPr>
          </a:p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l'infidélité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de son </a:t>
            </a:r>
            <a:r>
              <a:rPr lang="en-GB" dirty="0" err="1" smtClean="0">
                <a:solidFill>
                  <a:srgbClr val="FFFF00"/>
                </a:solidFill>
              </a:rPr>
              <a:t>mari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 err="1">
                <a:solidFill>
                  <a:srgbClr val="FFFF00"/>
                </a:solidFill>
              </a:rPr>
              <a:t>Retrouvée</a:t>
            </a:r>
            <a:r>
              <a:rPr lang="en-GB" dirty="0">
                <a:solidFill>
                  <a:srgbClr val="FFFF00"/>
                </a:solidFill>
              </a:rPr>
              <a:t> 11 </a:t>
            </a:r>
            <a:r>
              <a:rPr lang="en-GB" dirty="0" err="1">
                <a:solidFill>
                  <a:srgbClr val="FFFF00"/>
                </a:solidFill>
              </a:rPr>
              <a:t>jours</a:t>
            </a:r>
            <a:r>
              <a:rPr lang="en-GB" dirty="0">
                <a:solidFill>
                  <a:srgbClr val="FFFF00"/>
                </a:solidFill>
              </a:rPr>
              <a:t> plus </a:t>
            </a:r>
            <a:r>
              <a:rPr lang="en-GB" dirty="0" err="1">
                <a:solidFill>
                  <a:srgbClr val="FFFF00"/>
                </a:solidFill>
              </a:rPr>
              <a:t>tard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amnésique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dans</a:t>
            </a:r>
            <a:r>
              <a:rPr lang="en-GB" dirty="0">
                <a:solidFill>
                  <a:srgbClr val="FFFF00"/>
                </a:solidFill>
              </a:rPr>
              <a:t> un </a:t>
            </a:r>
            <a:r>
              <a:rPr lang="en-GB" dirty="0" err="1">
                <a:solidFill>
                  <a:srgbClr val="FFFF00"/>
                </a:solidFill>
              </a:rPr>
              <a:t>hôtel</a:t>
            </a:r>
            <a:r>
              <a:rPr lang="en-GB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FF00"/>
                </a:solidFill>
              </a:rPr>
              <a:t>sa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mésaventure</a:t>
            </a:r>
            <a:r>
              <a:rPr lang="en-GB" dirty="0">
                <a:solidFill>
                  <a:srgbClr val="FFFF00"/>
                </a:solidFill>
              </a:rPr>
              <a:t> ne </a:t>
            </a:r>
            <a:r>
              <a:rPr lang="en-GB" dirty="0" err="1">
                <a:solidFill>
                  <a:srgbClr val="FFFF00"/>
                </a:solidFill>
              </a:rPr>
              <a:t>connaîtra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jamais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d'épilogue</a:t>
            </a:r>
            <a:r>
              <a:rPr lang="en-GB" dirty="0">
                <a:solidFill>
                  <a:srgbClr val="FFFF00"/>
                </a:solidFill>
              </a:rPr>
              <a:t> précis.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 err="1">
                <a:solidFill>
                  <a:srgbClr val="FFFF00"/>
                </a:solidFill>
              </a:rPr>
              <a:t>L'écrivain</a:t>
            </a:r>
            <a:r>
              <a:rPr lang="en-GB" dirty="0">
                <a:solidFill>
                  <a:srgbClr val="FFFF00"/>
                </a:solidFill>
              </a:rPr>
              <a:t> </a:t>
            </a:r>
            <a:r>
              <a:rPr lang="en-GB" dirty="0" err="1">
                <a:solidFill>
                  <a:srgbClr val="FFFF00"/>
                </a:solidFill>
              </a:rPr>
              <a:t>meurt</a:t>
            </a:r>
            <a:r>
              <a:rPr lang="en-GB" dirty="0">
                <a:solidFill>
                  <a:srgbClr val="FFFF00"/>
                </a:solidFill>
              </a:rPr>
              <a:t> le 12 </a:t>
            </a:r>
            <a:r>
              <a:rPr lang="en-GB" dirty="0" err="1">
                <a:solidFill>
                  <a:srgbClr val="FFFF00"/>
                </a:solidFill>
              </a:rPr>
              <a:t>janvier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1976</a:t>
            </a:r>
          </a:p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à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85 </a:t>
            </a:r>
            <a:r>
              <a:rPr lang="en-GB" dirty="0" err="1">
                <a:solidFill>
                  <a:srgbClr val="FFFF00"/>
                </a:solidFill>
              </a:rPr>
              <a:t>ans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 err="1" smtClean="0">
                <a:solidFill>
                  <a:srgbClr val="FFFF00"/>
                </a:solidFill>
              </a:rPr>
              <a:t>dans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résidence</a:t>
            </a:r>
            <a:r>
              <a:rPr lang="en-GB" dirty="0">
                <a:solidFill>
                  <a:srgbClr val="FFFF00"/>
                </a:solidFill>
              </a:rPr>
              <a:t> de Wallingford, </a:t>
            </a:r>
            <a:r>
              <a:rPr lang="en-GB" dirty="0" err="1">
                <a:solidFill>
                  <a:srgbClr val="FFFF00"/>
                </a:solidFill>
              </a:rPr>
              <a:t>près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d'Oxford</a:t>
            </a:r>
            <a:r>
              <a:rPr lang="en-GB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FF00"/>
                </a:solidFill>
              </a:rPr>
              <a:t>emportant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tous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ses</a:t>
            </a:r>
            <a:r>
              <a:rPr lang="en-GB" dirty="0">
                <a:solidFill>
                  <a:srgbClr val="FFFF00"/>
                </a:solidFill>
              </a:rPr>
              <a:t> secrets avec </a:t>
            </a:r>
            <a:r>
              <a:rPr lang="en-GB" dirty="0" err="1">
                <a:solidFill>
                  <a:srgbClr val="FFFF00"/>
                </a:solidFill>
              </a:rPr>
              <a:t>elle</a:t>
            </a:r>
            <a:r>
              <a:rPr lang="en-GB" dirty="0">
                <a:solidFill>
                  <a:srgbClr val="FFFF00"/>
                </a:solidFill>
              </a:rPr>
              <a:t>.     </a:t>
            </a:r>
          </a:p>
        </p:txBody>
      </p:sp>
    </p:spTree>
    <p:extLst>
      <p:ext uri="{BB962C8B-B14F-4D97-AF65-F5344CB8AC3E}">
        <p14:creationId xmlns:p14="http://schemas.microsoft.com/office/powerpoint/2010/main" val="24477712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M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9879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- Plagiat interdit </a:t>
            </a: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Merci </a:t>
            </a: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de respecter mon travail</a:t>
            </a:r>
          </a:p>
        </p:txBody>
      </p:sp>
    </p:spTree>
    <p:extLst>
      <p:ext uri="{BB962C8B-B14F-4D97-AF65-F5344CB8AC3E}">
        <p14:creationId xmlns:p14="http://schemas.microsoft.com/office/powerpoint/2010/main" val="3825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xmlns:p14="http://schemas.microsoft.com/office/powerpoint/2010/main" spd="slow" advTm="3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gm_s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2"/>
            <a:ext cx="9144000" cy="6403555"/>
          </a:xfrm>
          <a:prstGeom prst="rect">
            <a:avLst/>
          </a:prstGeom>
        </p:spPr>
      </p:pic>
      <p:pic>
        <p:nvPicPr>
          <p:cNvPr id="3" name="Image 2" descr="t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1" y="2319475"/>
            <a:ext cx="1583562" cy="2060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3989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 smtClean="0">
                <a:solidFill>
                  <a:srgbClr val="FFFF00"/>
                </a:solidFill>
              </a:rPr>
              <a:t>FIN</a:t>
            </a:r>
            <a:endParaRPr lang="fr-FR" sz="9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745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D9D9D9"/>
                </a:solidFill>
                <a:latin typeface="Arial"/>
                <a:cs typeface="Arial"/>
              </a:rPr>
              <a:t>Un diaporama de   </a:t>
            </a:r>
            <a:r>
              <a:rPr lang="fr-CA" sz="2400" dirty="0" smtClean="0">
                <a:solidFill>
                  <a:srgbClr val="D9D9D9"/>
                </a:solidFill>
                <a:latin typeface="Arial"/>
                <a:cs typeface="Arial"/>
              </a:rPr>
              <a:t>       </a:t>
            </a:r>
            <a:r>
              <a:rPr lang="fr-CA" sz="2400" dirty="0" smtClean="0">
                <a:solidFill>
                  <a:srgbClr val="FF0000"/>
                </a:solidFill>
                <a:latin typeface="Arial"/>
                <a:cs typeface="Arial"/>
              </a:rPr>
              <a:t>Pierre ALLIEZ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      </a:t>
            </a:r>
            <a:r>
              <a:rPr lang="fr-CA" sz="2400" dirty="0">
                <a:solidFill>
                  <a:srgbClr val="FFFF00"/>
                </a:solidFill>
                <a:latin typeface="Arial"/>
                <a:cs typeface="Arial"/>
              </a:rPr>
              <a:t>Ce 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29 mars 2016</a:t>
            </a:r>
            <a:endParaRPr lang="fr-CA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11960" y="0"/>
            <a:ext cx="493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Christie, jeune femme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7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FFFF00"/>
                </a:solidFill>
              </a:rPr>
              <a:t>Agatha </a:t>
            </a:r>
            <a:r>
              <a:rPr lang="fr-FR" sz="2800" dirty="0" smtClean="0">
                <a:solidFill>
                  <a:srgbClr val="FFFF00"/>
                </a:solidFill>
              </a:rPr>
              <a:t>Christie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48872" cy="58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0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 à Paris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41400"/>
            <a:ext cx="8483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3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51920" y="0"/>
            <a:ext cx="5292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Christie,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la reine du crime, est morte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il y a 40 ans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4" name="Image 3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3847050" cy="5682876"/>
          </a:xfrm>
          <a:prstGeom prst="rect">
            <a:avLst/>
          </a:prstGeom>
        </p:spPr>
      </p:pic>
      <p:pic>
        <p:nvPicPr>
          <p:cNvPr id="5" name="Image 4" descr="01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9144000" cy="15893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4048" y="0"/>
            <a:ext cx="413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Christie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en 1925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12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Agatha et Archibald Christie ont passé leur nuit de miel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au Grand Hôtel à Torquay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" name="Image 1" descr="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9500"/>
            <a:ext cx="74676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06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272</Words>
  <Application>Microsoft Macintosh PowerPoint</Application>
  <PresentationFormat>Présentation à l'écran (4:3)</PresentationFormat>
  <Paragraphs>120</Paragraphs>
  <Slides>36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D’une mère canadienne</dc:title>
  <dc:creator>Serge Viel</dc:creator>
  <cp:lastModifiedBy>Utilisateur de Microsoft Office</cp:lastModifiedBy>
  <cp:revision>61</cp:revision>
  <dcterms:created xsi:type="dcterms:W3CDTF">2007-07-09T18:03:36Z</dcterms:created>
  <dcterms:modified xsi:type="dcterms:W3CDTF">2016-03-29T17:49:42Z</dcterms:modified>
</cp:coreProperties>
</file>