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77" r:id="rId2"/>
    <p:sldId id="278" r:id="rId3"/>
    <p:sldId id="276" r:id="rId4"/>
    <p:sldId id="28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9" r:id="rId26"/>
  </p:sldIdLst>
  <p:sldSz cx="9144000" cy="6858000" type="screen4x3"/>
  <p:notesSz cx="6858000" cy="9144000"/>
  <p:embeddedFontLst>
    <p:embeddedFont>
      <p:font typeface="French Script MT" panose="03020402040607040605" pitchFamily="66" charset="0"/>
      <p:regular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+wVrX9zYCrZQFppQ90bgA==" hashData="r3SQCxcZY6hUORsbY/Q6KIp5MpOBa70ErfeS+qzGunZDS4D6giAnpf9+EP8jj5XCPKBmFLLFSvSBii/3mehf6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E542A"/>
    <a:srgbClr val="885E34"/>
    <a:srgbClr val="D3A373"/>
    <a:srgbClr val="9E8C60"/>
    <a:srgbClr val="958969"/>
    <a:srgbClr val="877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800">
                <a:latin typeface="+mn-lt"/>
                <a:cs typeface="+mn-cs"/>
              </a:endParaRPr>
            </a:p>
          </p:txBody>
        </p:sp>
        <p:pic>
          <p:nvPicPr>
            <p:cNvPr id="6" name="Picture 4" descr="A:\minispi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 eaLnBrk="1" hangingPunct="1">
              <a:defRPr smtClean="0">
                <a:solidFill>
                  <a:srgbClr val="A08366"/>
                </a:solidFill>
              </a:defRPr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 eaLnBrk="1" hangingPunct="1">
              <a:defRPr>
                <a:solidFill>
                  <a:srgbClr val="A08366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 eaLnBrk="1" hangingPunct="1">
              <a:defRPr>
                <a:solidFill>
                  <a:srgbClr val="A08366"/>
                </a:solidFill>
              </a:defRPr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206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949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921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927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69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63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2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794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660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9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98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48000">
              <a:schemeClr val="accent1">
                <a:lumMod val="75000"/>
              </a:schemeClr>
            </a:gs>
            <a:gs pos="0">
              <a:schemeClr val="accent5">
                <a:lumMod val="90000"/>
              </a:schemeClr>
            </a:gs>
            <a:gs pos="98000">
              <a:srgbClr val="7E542A"/>
            </a:gs>
          </a:gsLst>
          <a:lin ang="5400000" scaled="1"/>
          <a:tileRect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8872538" cy="6858000"/>
            <a:chOff x="0" y="0"/>
            <a:chExt cx="5589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800">
                <a:latin typeface="+mn-lt"/>
                <a:cs typeface="+mn-cs"/>
              </a:endParaRPr>
            </a:p>
          </p:txBody>
        </p:sp>
        <p:pic>
          <p:nvPicPr>
            <p:cNvPr id="1033" name="Picture 4" descr="A:\minispir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 sz="1800">
                <a:latin typeface="+mn-lt"/>
                <a:cs typeface="+mn-cs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 du masque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C732B5C8-67B8-42F9-8D25-23FD8882E3FE}" type="datetimeFigureOut">
              <a:rPr lang="fr-CA" smtClean="0"/>
              <a:t>2015-12-12</a:t>
            </a:fld>
            <a:endParaRPr lang="fr-CA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endParaRPr lang="fr-CA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fld id="{73A50E1D-48A3-44E0-A27F-A107323C2A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4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gileonation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5791200" cy="3200400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75000"/>
                </a:schemeClr>
              </a:gs>
              <a:gs pos="0">
                <a:schemeClr val="accent5">
                  <a:lumMod val="90000"/>
                </a:schemeClr>
              </a:gs>
              <a:gs pos="98000">
                <a:srgbClr val="7E542A"/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62000" y="685800"/>
            <a:ext cx="5105400" cy="259080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0600" y="1688812"/>
            <a:ext cx="464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3200" b="1" i="1" dirty="0">
                <a:solidFill>
                  <a:schemeClr val="accent5"/>
                </a:solidFill>
                <a:latin typeface="French Script MT" pitchFamily="66" charset="0"/>
              </a:rPr>
              <a:t>Day Créations réflexives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39989" y="3041303"/>
            <a:ext cx="113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i="1" dirty="0" smtClean="0">
                <a:solidFill>
                  <a:schemeClr val="accent5"/>
                </a:solidFill>
                <a:latin typeface="French Script MT" pitchFamily="66" charset="0"/>
              </a:rPr>
              <a:t>2015</a:t>
            </a:r>
            <a:endParaRPr lang="fr-CA" sz="2400" b="1" i="1" dirty="0">
              <a:solidFill>
                <a:schemeClr val="accent5"/>
              </a:solidFill>
              <a:latin typeface="French Script MT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290" y="6055112"/>
            <a:ext cx="518961" cy="466790"/>
          </a:xfrm>
          <a:prstGeom prst="rect">
            <a:avLst/>
          </a:prstGeom>
        </p:spPr>
      </p:pic>
      <p:pic>
        <p:nvPicPr>
          <p:cNvPr id="5" name="3-01 Casablanca_ As Time Goes 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7828" y="5327423"/>
            <a:ext cx="401865" cy="401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49" y="2112481"/>
            <a:ext cx="7105253" cy="411414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9714" y="185056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Walkie-Talkie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 par Donald L.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Hings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 et Alfred J. Gross, en 1942)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8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6171" y="195942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La motoneige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(Conçue par le Québécois Joseph-Armand Bombardier, en 1937)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8219" y="1817914"/>
            <a:ext cx="6583680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5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38579" y="163285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La </a:t>
            </a:r>
            <a:r>
              <a:rPr lang="fr-CA" sz="3600" b="1" dirty="0" err="1" smtClean="0">
                <a:ln/>
                <a:solidFill>
                  <a:schemeClr val="accent5"/>
                </a:solidFill>
              </a:rPr>
              <a:t>radio-messagerie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(ou pagette)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(Inventée par Alfred J. Gross, en 1949)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614" y="1821996"/>
            <a:ext cx="7281705" cy="44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6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84669" y="174171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La boisson gazeuse «Canada Dry»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(Imaginée par John J. McLaughlin, en 1907)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69" y="2277068"/>
            <a:ext cx="743934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Bloody Caesar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(Imaginé par le restaurateur albertain Walter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Chell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1969)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109" y="1774372"/>
            <a:ext cx="6051284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377" y="2251710"/>
            <a:ext cx="7376160" cy="38785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L’insuline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(Découverte par Frederick Banting, Charles Best et James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Collip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1922)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0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0086" y="2166257"/>
            <a:ext cx="7312992" cy="40168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La souffleuse à neige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(Inventée par le Montréalais Arthur Sicard, en 1925)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L’étiquette de bagage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(Imaginée par le Néo-Brunswickois John Michael Lyons, en 1882)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97" y="1695695"/>
            <a:ext cx="811270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342" y="1849919"/>
            <a:ext cx="6799927" cy="44964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20863" y="185057"/>
            <a:ext cx="7587777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suspensoir (</a:t>
            </a:r>
            <a:r>
              <a:rPr lang="fr-CA" sz="3600" b="1" dirty="0" err="1" smtClean="0">
                <a:ln/>
                <a:solidFill>
                  <a:schemeClr val="accent5"/>
                </a:solidFill>
              </a:rPr>
              <a:t>jock-strap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)</a:t>
            </a:r>
          </a:p>
          <a:p>
            <a:pPr algn="ctr"/>
            <a:endParaRPr lang="fr-CA" b="1" dirty="0" smtClean="0">
              <a:ln/>
              <a:solidFill>
                <a:schemeClr val="accent5"/>
              </a:solidFill>
            </a:endParaRP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Inventé aux États-Unis par C. F. Bennett en 1874. Amélioré en 1927 par la compagnie ontarienne Guelph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Elastic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Hosiery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qui y a ajouté une coquille.</a:t>
            </a:r>
            <a:endParaRPr lang="fr-CA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8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466" y="1872995"/>
            <a:ext cx="6698351" cy="44805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7057" y="185057"/>
            <a:ext cx="775476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beurre d’arachide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(Imaginé par le pharmacien montréalais Marcellus Gilmore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Edson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1884)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3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5840" y="2413338"/>
            <a:ext cx="7132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 smtClean="0">
                <a:solidFill>
                  <a:srgbClr val="FFFFFF"/>
                </a:solidFill>
              </a:rPr>
              <a:t>Ce diaporama vous invite à découvrir vingt inventions et créations – parfois surprenantes – qui ont pour auteurs des Canadiens.</a:t>
            </a:r>
          </a:p>
          <a:p>
            <a:pPr algn="just"/>
            <a:endParaRPr lang="fr-CA" dirty="0">
              <a:solidFill>
                <a:srgbClr val="FFFFFF"/>
              </a:solidFill>
            </a:endParaRPr>
          </a:p>
          <a:p>
            <a:pPr algn="just"/>
            <a:r>
              <a:rPr lang="fr-CA" dirty="0" smtClean="0">
                <a:solidFill>
                  <a:srgbClr val="FFFFFF"/>
                </a:solidFill>
              </a:rPr>
              <a:t>Plusieurs d’entre elles ont eu des répercussions considérables sur la société et les gens, un peu partout dans le monde.</a:t>
            </a:r>
          </a:p>
          <a:p>
            <a:pPr algn="just"/>
            <a:endParaRPr lang="fr-CA" dirty="0">
              <a:solidFill>
                <a:srgbClr val="FFFFFF"/>
              </a:solidFill>
            </a:endParaRPr>
          </a:p>
          <a:p>
            <a:pPr algn="just"/>
            <a:r>
              <a:rPr lang="fr-CA" dirty="0" smtClean="0">
                <a:solidFill>
                  <a:srgbClr val="FFFFFF"/>
                </a:solidFill>
              </a:rPr>
              <a:t>R. Day</a:t>
            </a:r>
            <a:endParaRPr lang="fr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115" y="1846943"/>
            <a:ext cx="6634842" cy="44232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47057" y="185057"/>
            <a:ext cx="7846205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400" b="1" dirty="0" smtClean="0">
                <a:ln/>
                <a:solidFill>
                  <a:schemeClr val="accent5"/>
                </a:solidFill>
              </a:rPr>
              <a:t>La purée de pomme de terre instantanée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(Développée par Edward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Asselbergs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1962)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7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817" y="1752599"/>
            <a:ext cx="5395078" cy="47548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sac de poubelle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(Créé par Harry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Wasylyk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Larry Hansen et Frank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Plomp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1950)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10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250" y="1891067"/>
            <a:ext cx="5900928" cy="44256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rouleau de peinture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 par le Torontois Norman James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Breakey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1940)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2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4" y="1912737"/>
            <a:ext cx="6576888" cy="43891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fauteuil roulant électrique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 par George Klein, en 1952)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6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093" y="1846512"/>
            <a:ext cx="6513868" cy="44345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20863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casse-tête en 3D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 par le Montréalais Paul-Émile Gallant, en 1990)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0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5171" y="229451"/>
            <a:ext cx="803365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700" u="sng" dirty="0" smtClean="0">
                <a:solidFill>
                  <a:srgbClr val="FFFFFF"/>
                </a:solidFill>
              </a:rPr>
              <a:t>Documentation</a:t>
            </a:r>
          </a:p>
          <a:p>
            <a:endParaRPr lang="fr-CA" sz="1700" dirty="0">
              <a:solidFill>
                <a:srgbClr val="FFFFFF"/>
              </a:solidFill>
            </a:endParaRPr>
          </a:p>
          <a:p>
            <a:r>
              <a:rPr lang="fr-CA" sz="1700" dirty="0" smtClean="0">
                <a:solidFill>
                  <a:srgbClr val="FFFFFF"/>
                </a:solidFill>
              </a:rPr>
              <a:t>▪ Jean-Maxime Bourgoin, «20 inventions canadiennes qui ont changé le monde», </a:t>
            </a:r>
            <a:r>
              <a:rPr lang="fr-CA" sz="1700" i="1" dirty="0" smtClean="0">
                <a:solidFill>
                  <a:srgbClr val="FFFFFF"/>
                </a:solidFill>
              </a:rPr>
              <a:t>Journal de Montréal</a:t>
            </a:r>
            <a:r>
              <a:rPr lang="fr-CA" sz="1700" dirty="0" smtClean="0">
                <a:solidFill>
                  <a:srgbClr val="FFFFFF"/>
                </a:solidFill>
              </a:rPr>
              <a:t>, le 3 juillet 2015.</a:t>
            </a:r>
          </a:p>
          <a:p>
            <a:r>
              <a:rPr lang="fr-CA" sz="1700" dirty="0" smtClean="0">
                <a:solidFill>
                  <a:srgbClr val="FFFFFF"/>
                </a:solidFill>
              </a:rPr>
              <a:t>▪ «Les fuseaux horaires – Une invention canadienne», </a:t>
            </a:r>
            <a:r>
              <a:rPr lang="fr-CA" sz="1700" i="1" dirty="0" smtClean="0">
                <a:solidFill>
                  <a:srgbClr val="FFFFFF"/>
                </a:solidFill>
              </a:rPr>
              <a:t>Journal de Montréal</a:t>
            </a:r>
            <a:r>
              <a:rPr lang="fr-CA" sz="1700" dirty="0" smtClean="0">
                <a:solidFill>
                  <a:srgbClr val="FFFFFF"/>
                </a:solidFill>
              </a:rPr>
              <a:t>, le 2 novembre 2015.</a:t>
            </a:r>
          </a:p>
          <a:p>
            <a:endParaRPr lang="fr-CA" sz="1700" dirty="0">
              <a:solidFill>
                <a:srgbClr val="FFFFFF"/>
              </a:solidFill>
            </a:endParaRPr>
          </a:p>
          <a:p>
            <a:r>
              <a:rPr lang="fr-CA" sz="1700" u="sng" dirty="0" smtClean="0">
                <a:solidFill>
                  <a:srgbClr val="FFFFFF"/>
                </a:solidFill>
              </a:rPr>
              <a:t>Illustrations</a:t>
            </a:r>
          </a:p>
          <a:p>
            <a:endParaRPr lang="fr-CA" sz="1700" dirty="0">
              <a:solidFill>
                <a:srgbClr val="FFFFFF"/>
              </a:solidFill>
            </a:endParaRPr>
          </a:p>
          <a:p>
            <a:r>
              <a:rPr lang="fr-CA" sz="1700" dirty="0" smtClean="0">
                <a:solidFill>
                  <a:srgbClr val="FFFFFF"/>
                </a:solidFill>
              </a:rPr>
              <a:t>• </a:t>
            </a:r>
            <a:r>
              <a:rPr lang="fr-CA" sz="1700" i="1" dirty="0" smtClean="0">
                <a:solidFill>
                  <a:srgbClr val="FFFFFF"/>
                </a:solidFill>
              </a:rPr>
              <a:t>Journal de Montréal</a:t>
            </a:r>
            <a:r>
              <a:rPr lang="fr-CA" sz="1700" dirty="0" smtClean="0">
                <a:solidFill>
                  <a:srgbClr val="FFFFFF"/>
                </a:solidFill>
              </a:rPr>
              <a:t> (le 3 juillet 2015)</a:t>
            </a:r>
          </a:p>
          <a:p>
            <a:r>
              <a:rPr lang="fr-CA" sz="1700" dirty="0" smtClean="0">
                <a:solidFill>
                  <a:srgbClr val="FFFFFF"/>
                </a:solidFill>
              </a:rPr>
              <a:t>• Photographies également prises sur le Web</a:t>
            </a:r>
          </a:p>
          <a:p>
            <a:endParaRPr lang="fr-CA" sz="1700" dirty="0">
              <a:solidFill>
                <a:srgbClr val="FFFFFF"/>
              </a:solidFill>
            </a:endParaRPr>
          </a:p>
          <a:p>
            <a:r>
              <a:rPr lang="fr-CA" sz="1700" u="sng" dirty="0" smtClean="0">
                <a:solidFill>
                  <a:srgbClr val="FFFFFF"/>
                </a:solidFill>
              </a:rPr>
              <a:t>Musique</a:t>
            </a:r>
          </a:p>
          <a:p>
            <a:endParaRPr lang="fr-CA" sz="1700" dirty="0" smtClean="0">
              <a:solidFill>
                <a:srgbClr val="FFFFFF"/>
              </a:solidFill>
            </a:endParaRPr>
          </a:p>
          <a:p>
            <a:r>
              <a:rPr lang="fr-CA" sz="1700" i="1" dirty="0" smtClean="0">
                <a:solidFill>
                  <a:srgbClr val="FFFFFF"/>
                </a:solidFill>
              </a:rPr>
              <a:t>Casablanca : As Time Goes By</a:t>
            </a:r>
            <a:endParaRPr lang="fr-CA" sz="1700" dirty="0" smtClean="0">
              <a:solidFill>
                <a:srgbClr val="FFFFFF"/>
              </a:solidFill>
            </a:endParaRPr>
          </a:p>
          <a:p>
            <a:r>
              <a:rPr lang="fr-CA" sz="1700" dirty="0" smtClean="0">
                <a:solidFill>
                  <a:srgbClr val="FFFFFF"/>
                </a:solidFill>
              </a:rPr>
              <a:t>CD </a:t>
            </a:r>
            <a:r>
              <a:rPr lang="fr-CA" sz="1700" i="1" dirty="0" smtClean="0">
                <a:solidFill>
                  <a:srgbClr val="FFFFFF"/>
                </a:solidFill>
              </a:rPr>
              <a:t>A Time for Love</a:t>
            </a:r>
          </a:p>
          <a:p>
            <a:endParaRPr lang="fr-CA" sz="1700" dirty="0">
              <a:solidFill>
                <a:srgbClr val="FFFFFF"/>
              </a:solidFill>
            </a:endParaRPr>
          </a:p>
          <a:p>
            <a:r>
              <a:rPr lang="fr-CA" sz="1700" u="sng" dirty="0" smtClean="0">
                <a:solidFill>
                  <a:srgbClr val="FFFFFF"/>
                </a:solidFill>
              </a:rPr>
              <a:t>Conception</a:t>
            </a:r>
          </a:p>
          <a:p>
            <a:endParaRPr lang="fr-CA" sz="1700" dirty="0">
              <a:solidFill>
                <a:srgbClr val="FFFFFF"/>
              </a:solidFill>
            </a:endParaRPr>
          </a:p>
          <a:p>
            <a:r>
              <a:rPr lang="fr-CA" sz="1700" dirty="0" smtClean="0">
                <a:solidFill>
                  <a:srgbClr val="FFFFFF"/>
                </a:solidFill>
              </a:rPr>
              <a:t>R. Day</a:t>
            </a:r>
          </a:p>
          <a:p>
            <a:r>
              <a:rPr lang="fr-CA" sz="1700" dirty="0" smtClean="0">
                <a:solidFill>
                  <a:srgbClr val="FFFFFF"/>
                </a:solidFill>
              </a:rPr>
              <a:t>Décembre 2015</a:t>
            </a:r>
            <a:endParaRPr lang="fr-CA" sz="1700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26080" y="5769429"/>
            <a:ext cx="3291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smtClean="0">
                <a:solidFill>
                  <a:srgbClr val="FFFFFF"/>
                </a:solidFill>
              </a:rPr>
              <a:t>Mes diaporamas sont hébergés sur le site :</a:t>
            </a:r>
          </a:p>
          <a:p>
            <a:endParaRPr lang="fr-CA" sz="1400" dirty="0"/>
          </a:p>
          <a:p>
            <a:pPr algn="ctr"/>
            <a:r>
              <a:rPr lang="fr-CA" sz="1400" dirty="0" smtClean="0">
                <a:hlinkClick r:id="rId2"/>
              </a:rPr>
              <a:t>http://www.imagileonation.com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42425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57" y="1728103"/>
            <a:ext cx="7132320" cy="47501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77257" y="544287"/>
            <a:ext cx="697266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4400" b="1" dirty="0" smtClean="0">
                <a:ln/>
                <a:solidFill>
                  <a:schemeClr val="accent5"/>
                </a:solidFill>
              </a:rPr>
              <a:t>Inventions canadiennes</a:t>
            </a:r>
            <a:endParaRPr lang="fr-CA" sz="44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4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12371" y="174171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Les fuseaux horaires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 par sir Ian Sandford Fleming en 1884)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879" y="1814304"/>
            <a:ext cx="3804759" cy="45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908" y="1983594"/>
            <a:ext cx="7490240" cy="41668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12371" y="174171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carton d’œufs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 par le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Britanno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-Colombien Joseph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Coyle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1911)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0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208" y="1861460"/>
            <a:ext cx="5394960" cy="449208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33799" y="185056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jeu «Trivial </a:t>
            </a:r>
            <a:r>
              <a:rPr lang="fr-CA" sz="3600" b="1" dirty="0" err="1" smtClean="0">
                <a:ln/>
                <a:solidFill>
                  <a:schemeClr val="accent5"/>
                </a:solidFill>
              </a:rPr>
              <a:t>Pursuit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»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(Imaginé par Chris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Haney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 et Scott Abbott, en 1979)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398" y="1876323"/>
            <a:ext cx="6218175" cy="44805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7596" y="195942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hockey sur table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(Créé par Donald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Munro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 dans les années 1930)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1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222" y="1907830"/>
            <a:ext cx="6509174" cy="43405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6920" y="174171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La pile alcaline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(Inventée par l’Ontarien Lewis </a:t>
            </a:r>
            <a:r>
              <a:rPr lang="fr-CA" b="1" dirty="0" err="1" smtClean="0">
                <a:ln/>
                <a:solidFill>
                  <a:schemeClr val="accent5"/>
                </a:solidFill>
              </a:rPr>
              <a:t>Urry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, en 1954)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4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950" y="1830666"/>
            <a:ext cx="7064162" cy="4572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03514" y="185057"/>
            <a:ext cx="758777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CA" sz="3600" b="1" dirty="0" smtClean="0">
                <a:ln/>
                <a:solidFill>
                  <a:schemeClr val="accent5"/>
                </a:solidFill>
              </a:rPr>
              <a:t>Le masque de gardien de but</a:t>
            </a:r>
          </a:p>
          <a:p>
            <a:pPr algn="ctr"/>
            <a:r>
              <a:rPr lang="fr-CA" b="1" dirty="0" smtClean="0">
                <a:ln/>
                <a:solidFill>
                  <a:schemeClr val="accent5"/>
                </a:solidFill>
              </a:rPr>
              <a:t>(Inventé par le joueur de </a:t>
            </a:r>
            <a:r>
              <a:rPr lang="fr-CA" b="1" smtClean="0">
                <a:ln/>
                <a:solidFill>
                  <a:schemeClr val="accent5"/>
                </a:solidFill>
              </a:rPr>
              <a:t>hockey québécois </a:t>
            </a:r>
            <a:r>
              <a:rPr lang="fr-CA" b="1" dirty="0" smtClean="0">
                <a:ln/>
                <a:solidFill>
                  <a:schemeClr val="accent5"/>
                </a:solidFill>
              </a:rPr>
              <a:t>Jacques Plante, en 1959)</a:t>
            </a:r>
            <a:r>
              <a:rPr lang="fr-CA" sz="3600" b="1" dirty="0" smtClean="0">
                <a:ln/>
                <a:solidFill>
                  <a:schemeClr val="accent5"/>
                </a:solidFill>
              </a:rPr>
              <a:t> </a:t>
            </a:r>
            <a:endParaRPr lang="fr-CA" sz="3600" b="1" dirty="0">
              <a:ln/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2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c notes">
  <a:themeElements>
    <a:clrScheme name="Personnalisé 26">
      <a:dk1>
        <a:srgbClr val="ECE37C"/>
      </a:dk1>
      <a:lt1>
        <a:srgbClr val="F3EEB0"/>
      </a:lt1>
      <a:dk2>
        <a:srgbClr val="454545"/>
      </a:dk2>
      <a:lt2>
        <a:srgbClr val="454545"/>
      </a:lt2>
      <a:accent1>
        <a:srgbClr val="B5B10F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oc notes" id="{ACEB30FA-899C-4B68-A0B8-DDE67618B042}" vid="{406E92A9-1E19-41C7-BB00-96BBD04AFB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Bloc notes</Template>
  <TotalTime>148</TotalTime>
  <Words>491</Words>
  <Application>Microsoft Office PowerPoint</Application>
  <PresentationFormat>Affichage à l'écran (4:3)</PresentationFormat>
  <Paragraphs>73</Paragraphs>
  <Slides>25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Times New Roman</vt:lpstr>
      <vt:lpstr>Monotype Sorts</vt:lpstr>
      <vt:lpstr>French Script MT</vt:lpstr>
      <vt:lpstr>Bloc notes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Réginald</dc:creator>
  <cp:lastModifiedBy>Réginald</cp:lastModifiedBy>
  <cp:revision>25</cp:revision>
  <dcterms:created xsi:type="dcterms:W3CDTF">2015-08-10T16:43:33Z</dcterms:created>
  <dcterms:modified xsi:type="dcterms:W3CDTF">2015-12-13T03:23:37Z</dcterms:modified>
</cp:coreProperties>
</file>