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4" r:id="rId3"/>
    <p:sldId id="281" r:id="rId4"/>
    <p:sldId id="258" r:id="rId5"/>
    <p:sldId id="259" r:id="rId6"/>
    <p:sldId id="262" r:id="rId7"/>
    <p:sldId id="285" r:id="rId8"/>
    <p:sldId id="261" r:id="rId9"/>
    <p:sldId id="278" r:id="rId10"/>
    <p:sldId id="270" r:id="rId11"/>
    <p:sldId id="263" r:id="rId12"/>
    <p:sldId id="260" r:id="rId13"/>
    <p:sldId id="268" r:id="rId14"/>
    <p:sldId id="265" r:id="rId15"/>
    <p:sldId id="272" r:id="rId16"/>
    <p:sldId id="269" r:id="rId17"/>
    <p:sldId id="288" r:id="rId18"/>
    <p:sldId id="266" r:id="rId19"/>
    <p:sldId id="267" r:id="rId20"/>
    <p:sldId id="274" r:id="rId21"/>
    <p:sldId id="290" r:id="rId22"/>
    <p:sldId id="284" r:id="rId23"/>
    <p:sldId id="276" r:id="rId24"/>
    <p:sldId id="289" r:id="rId25"/>
    <p:sldId id="282" r:id="rId26"/>
    <p:sldId id="275" r:id="rId27"/>
    <p:sldId id="291" r:id="rId28"/>
    <p:sldId id="279" r:id="rId29"/>
    <p:sldId id="283" r:id="rId30"/>
    <p:sldId id="287" r:id="rId31"/>
    <p:sldId id="286" r:id="rId32"/>
    <p:sldId id="277" r:id="rId33"/>
    <p:sldId id="271" r:id="rId34"/>
    <p:sldId id="292" r:id="rId35"/>
    <p:sldId id="294" r:id="rId3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8FE"/>
    <a:srgbClr val="68A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42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FAB5D-A3F8-4BF2-A820-902E1DBFE30F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16BDD-0552-4A1E-9996-9C28C5F1C32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041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410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0B2DE0B-CE6A-4FAF-9B81-51CF0777B30B}" type="slidenum">
              <a:rPr lang="fr-FR" altLang="fr-FR"/>
              <a:pPr eaLnBrk="1" hangingPunct="1"/>
              <a:t>35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01113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445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3966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882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3995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1881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341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1254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0477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2908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5140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5987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38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E1AF4-F13F-4525-8584-BB51DA607FAA}" type="datetimeFigureOut">
              <a:rPr lang="fr-CA" smtClean="0"/>
              <a:t>2014-11-25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33FC9-04B7-4A36-827D-57E69E6D6C2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544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hyperlink" Target="http://ppsmania.net/" TargetMode="External"/><Relationship Id="rId4" Type="http://schemas.openxmlformats.org/officeDocument/2006/relationships/image" Target="../media/image4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" y="957532"/>
            <a:ext cx="2661255" cy="59004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96" y="0"/>
            <a:ext cx="11921705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34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 loop="1">
            <p:snd r:embed="rId2" name="Paul Mauriat   Petit Oiseau Mecanique.wav"/>
          </p:stSnd>
        </p:sndAc>
      </p:transition>
    </mc:Choice>
    <mc:Fallback xmlns="">
      <p:transition spd="slow">
        <p:sndAc>
          <p:stSnd loop="1">
            <p:snd r:embed="rId6" name="Paul Mauriat   Petit Oiseau Mecaniqu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875175" y="66267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Ses yeux jaunes et sont très grands proportionnellement à sa taille (ils sont aussi grands que les nôtres).</a:t>
            </a:r>
            <a:endParaRPr lang="fr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5885" y="308110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Ses yeux jaunes </a:t>
            </a:r>
            <a:r>
              <a:rPr 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sont très grands proportionnellement à sa taille (ils sont aussi grands que les nôtres).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6796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743" y="56790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Harfang est un mot qui vient de la langue suédoise et qui signifie mangeur de lièvres</a:t>
            </a:r>
            <a:r>
              <a:rPr lang="fr-FR" sz="2000" b="1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337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0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A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 rot="10800000" flipV="1">
            <a:off x="457200" y="447359"/>
            <a:ext cx="46900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altLang="fr-FR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</a:rPr>
              <a:t>Chez les Inuits, le</a:t>
            </a:r>
            <a:r>
              <a:rPr lang="fr-FR" altLang="fr-FR" sz="20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alt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harfang est appelé </a:t>
            </a:r>
            <a:r>
              <a:rPr lang="fr-FR" altLang="fr-FR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ookpick</a:t>
            </a:r>
            <a:r>
              <a:rPr lang="fr-FR" altLang="fr-FR" sz="2000" b="1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kumimoji="0" lang="fr-FR" alt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07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74564" y="27866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Le harfang des neiges </a:t>
            </a:r>
            <a:endParaRPr lang="fr-FR" sz="2400" dirty="0" smtClean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fr-FR" sz="24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se </a:t>
            </a:r>
            <a:r>
              <a:rPr lang="fr-FR" sz="24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nomme en anglais </a:t>
            </a:r>
            <a:endParaRPr lang="fr-FR" sz="2400" dirty="0" smtClean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r>
              <a:rPr lang="fr-FR" sz="24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</a:t>
            </a:r>
            <a:r>
              <a:rPr lang="fr-FR" sz="2400" dirty="0" err="1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nowy</a:t>
            </a:r>
            <a:r>
              <a:rPr lang="fr-FR" sz="24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owl</a:t>
            </a:r>
            <a:endParaRPr lang="fr-C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92" y="-82628"/>
            <a:ext cx="12338892" cy="694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32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63412" y="472003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L'harfang des neiges vit dans le nord de l'Asie et de l'Europe et en Amérique du Nord.</a:t>
            </a:r>
            <a:r>
              <a:rPr lang="fr-CA" sz="2000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C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5" y="186613"/>
            <a:ext cx="2845837" cy="28458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2647" y="186613"/>
            <a:ext cx="31661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CA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CA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L'harfang des neiges se retrouve à l'endos du billet de 50$ Canadien.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339" y="342899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Le harfang des neiges est l’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emblême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aviaire du Québec.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10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1486" cy="68127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33049" y="37126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L'harfang des neiges  est un oiseau majestueux </a:t>
            </a:r>
            <a:endParaRPr lang="fr-CA" sz="2000" dirty="0" smtClean="0">
              <a:solidFill>
                <a:schemeClr val="bg1"/>
              </a:solidFill>
              <a:latin typeface="Bookman Old Style" panose="02050604050505020204" pitchFamily="18" charset="0"/>
              <a:ea typeface="Times New Roman" panose="02020603050405020304" pitchFamily="18" charset="0"/>
            </a:endParaRPr>
          </a:p>
          <a:p>
            <a:r>
              <a:rPr lang="fr-CA" sz="2000" dirty="0" smtClean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qui </a:t>
            </a:r>
            <a:r>
              <a:rPr lang="fr-CA" sz="2000" dirty="0">
                <a:solidFill>
                  <a:schemeClr val="bg1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soulève beaucoup d'émerveillement.</a:t>
            </a:r>
            <a:r>
              <a:rPr lang="fr-CA" dirty="0">
                <a:solidFill>
                  <a:schemeClr val="bg1"/>
                </a:solidFill>
                <a:latin typeface="Flubber" panose="00000400000000000000" pitchFamily="2" charset="0"/>
                <a:ea typeface="Times New Roman" panose="02020603050405020304" pitchFamily="18" charset="0"/>
              </a:rPr>
              <a:t> </a:t>
            </a:r>
            <a:r>
              <a:rPr lang="fr-CA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endParaRPr lang="fr-CA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7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7511" y="472936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Il y a 14 000 - 15 000 ans environ, le harfang vivait en France dans la plaine d’Aquitaine.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8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95"/>
            <a:ext cx="12192000" cy="676580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14130" y="35476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On retrouve des traces de ces majestueux </a:t>
            </a:r>
            <a:r>
              <a:rPr lang="fr-FR" sz="2000" u="sng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hiboux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dans la grotte de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Bourouilla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, près de l’actuel village d’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Arancou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dans le Pays basque…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02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595257" y="71719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En effet, il y a 12 000 ans cet </a:t>
            </a:r>
            <a:r>
              <a:rPr lang="fr-FR" sz="2000" u="sng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oiseau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fascinait déjà les hommes de </a:t>
            </a:r>
            <a:r>
              <a:rPr lang="fr-FR" sz="2000" dirty="0" err="1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cro-magnon</a:t>
            </a:r>
            <a:r>
              <a:rPr lang="fr-FR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854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05200" y="253587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Le Canada trouve qu'il est important de préserver l'harfang des neiges car il constitue un maillon important dans la chaîne alimentaire…  </a:t>
            </a:r>
            <a:endParaRPr lang="fr-C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7674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6017" y="4198976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Pourquoi? Par exemple, lorsqu'il descend au sud, il élimine plusieurs rongeurs ce qui facilite de meilleures récoltes.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9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08" y="-1"/>
            <a:ext cx="1229590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4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9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362536" y="629101"/>
            <a:ext cx="236076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Les populations du Harfang des neiges ont connu</a:t>
            </a:r>
            <a:b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une diminution de plus 50%, probablement attribuable</a:t>
            </a:r>
            <a:b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aux changements dans les populations de lemmings</a:t>
            </a:r>
            <a:b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associés aux changements climatiques. 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239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76596" y="122105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L'âge moyen d'un harfang des neiges soit de </a:t>
            </a: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9 </a:t>
            </a: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ans, certains vivent jusqu'à </a:t>
            </a: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18</a:t>
            </a: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ans</a:t>
            </a: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33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17779" y="2368717"/>
            <a:ext cx="37540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CA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Je suis sûre, que comme moi, vous rêvez de connaître mieux celui qu'on appelle aussi la chouette des neiges. </a:t>
            </a:r>
            <a:endParaRPr lang="fr-C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2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plus/>
      </p:transition>
    </mc:Choice>
    <mc:Fallback xmlns="">
      <p:transition spd="slow">
        <p:plu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812" y="886609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Grâce à ses plumes souples et duveteuses qui rendent le vol particulièrement silencieux, il peut chasser sans trop se faire remarquer.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53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7323"/>
            <a:ext cx="12191997" cy="689532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44076" y="1520890"/>
            <a:ext cx="452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smtClean="0">
                <a:solidFill>
                  <a:schemeClr val="bg1"/>
                </a:solidFill>
              </a:rPr>
              <a:t>Magnifique chasseur.</a:t>
            </a:r>
            <a:endParaRPr lang="fr-C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48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dir="in"/>
      </p:transition>
    </mc:Choice>
    <mc:Fallback xmlns="">
      <p:transition spd="slow">
        <p:split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11041" y="862491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fr-CA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Son bec est noir mais dissimulé </a:t>
            </a:r>
            <a:endParaRPr lang="fr-CA" sz="2000" dirty="0" smtClean="0">
              <a:solidFill>
                <a:schemeClr val="bg1"/>
              </a:solidFill>
              <a:latin typeface="Verdan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sz="2000" dirty="0" smtClean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dans </a:t>
            </a:r>
            <a:r>
              <a:rPr lang="fr-CA" sz="2000" dirty="0">
                <a:solidFill>
                  <a:schemeClr val="bg1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les plumes qui l'entourent.</a:t>
            </a:r>
            <a:endParaRPr lang="fr-C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r-CA" dirty="0">
                <a:latin typeface="Verdana" panose="020B0604030504040204" pitchFamily="34" charset="0"/>
                <a:ea typeface="Times New Roman" panose="02020603050405020304" pitchFamily="18" charset="0"/>
              </a:rPr>
              <a:t> </a:t>
            </a:r>
            <a:endParaRPr lang="fr-CA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01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1349" y="118579"/>
            <a:ext cx="5099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sz="24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Hibou blanc aux yeux bleu </a:t>
            </a:r>
            <a:r>
              <a:rPr lang="fr-CA" sz="2400" dirty="0" smtClean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profond.</a:t>
            </a:r>
            <a:r>
              <a:rPr lang="fr-CA" sz="24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fr-CA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79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2583024" y="915648"/>
            <a:ext cx="7025952" cy="502670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ZoneTexte 3"/>
          <p:cNvSpPr txBox="1"/>
          <p:nvPr/>
        </p:nvSpPr>
        <p:spPr>
          <a:xfrm>
            <a:off x="3331234" y="1656272"/>
            <a:ext cx="552953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fr-C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Images du net</a:t>
            </a:r>
          </a:p>
          <a:p>
            <a:pPr algn="ctr"/>
            <a:endParaRPr lang="fr-CA" sz="28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fr-C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Musique: petit oiseau mécanique.</a:t>
            </a:r>
          </a:p>
          <a:p>
            <a:pPr algn="ctr"/>
            <a:r>
              <a:rPr lang="fr-C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Paul </a:t>
            </a:r>
            <a:r>
              <a:rPr lang="fr-CA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Mauriat</a:t>
            </a:r>
            <a:endParaRPr lang="fr-CA" sz="2800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endParaRPr lang="fr-CA" sz="2800" dirty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fr-C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Montage. M .C (</a:t>
            </a:r>
            <a:r>
              <a:rPr lang="fr-CA" sz="2800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maumau</a:t>
            </a:r>
            <a:r>
              <a:rPr lang="fr-CA" sz="28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1833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7" descr="ScreenShot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4" y="120769"/>
            <a:ext cx="11956212" cy="661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ligneetoi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117" y="4783350"/>
            <a:ext cx="6349400" cy="361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0"/>
          <p:cNvSpPr>
            <a:spLocks noChangeArrowheads="1"/>
          </p:cNvSpPr>
          <p:nvPr/>
        </p:nvSpPr>
        <p:spPr bwMode="auto">
          <a:xfrm>
            <a:off x="3624098" y="5345623"/>
            <a:ext cx="4897438" cy="396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CA" altLang="fr-FR" sz="2000" dirty="0"/>
              <a:t>       </a:t>
            </a:r>
            <a:r>
              <a:rPr lang="fr-CA" altLang="fr-FR" sz="1600" dirty="0">
                <a:solidFill>
                  <a:schemeClr val="accent2"/>
                </a:solidFill>
                <a:hlinkClick r:id="rId5"/>
              </a:rPr>
              <a:t>http://ppsmania.net/    </a:t>
            </a:r>
            <a:endParaRPr lang="fr-CA" altLang="fr-FR" sz="1600" dirty="0">
              <a:solidFill>
                <a:schemeClr val="accent2"/>
              </a:solidFill>
            </a:endParaRPr>
          </a:p>
        </p:txBody>
      </p:sp>
      <p:pic>
        <p:nvPicPr>
          <p:cNvPr id="2056" name="Image 8" descr="BanHautpageindexminippsmania.jp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785814"/>
            <a:ext cx="217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Image 9" descr="BanHautpageindex.jpg">
            <a:hlinkClick r:id="rId5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4" y="3929064"/>
            <a:ext cx="4727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66586" y="301415"/>
            <a:ext cx="798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fr-CA" sz="2800" dirty="0">
                <a:solidFill>
                  <a:srgbClr val="3938FE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Je fais partie des 200 créateurs  de </a:t>
            </a:r>
            <a:r>
              <a:rPr lang="fr-CA" sz="2800" dirty="0" err="1">
                <a:solidFill>
                  <a:srgbClr val="3938FE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PPSMania</a:t>
            </a:r>
            <a:r>
              <a:rPr lang="fr-CA" sz="2800" dirty="0">
                <a:solidFill>
                  <a:srgbClr val="3938FE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, tous bénévoles</a:t>
            </a:r>
            <a:r>
              <a:rPr lang="fr-CA" dirty="0">
                <a:solidFill>
                  <a:srgbClr val="3938FE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  <a:endParaRPr lang="fr-CA" sz="1100" dirty="0">
              <a:solidFill>
                <a:srgbClr val="3938FE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350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  <p:cxnSp>
        <p:nvCxnSpPr>
          <p:cNvPr id="18" name="Connecteur droit avec flèche 17"/>
          <p:cNvCxnSpPr/>
          <p:nvPr/>
        </p:nvCxnSpPr>
        <p:spPr>
          <a:xfrm flipH="1" flipV="1">
            <a:off x="6522098" y="1707502"/>
            <a:ext cx="5669902" cy="5598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083483" y="3198167"/>
            <a:ext cx="34211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Voir cet oiseau voler… </a:t>
            </a:r>
            <a:endParaRPr lang="fr-C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1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2194" y="417158"/>
            <a:ext cx="5703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e</a:t>
            </a:r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st </a:t>
            </a: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tout simplement, un spectacle merveilleux.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1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7931020" y="1110343"/>
            <a:ext cx="384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Cri du harfang.</a:t>
            </a:r>
            <a:endParaRPr lang="fr-CA" sz="2400" dirty="0">
              <a:solidFill>
                <a:schemeClr val="bg1"/>
              </a:solidFill>
            </a:endParaRPr>
          </a:p>
        </p:txBody>
      </p:sp>
      <p:pic>
        <p:nvPicPr>
          <p:cNvPr id="4" name="Nyctea.scandia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284415" y="2513508"/>
            <a:ext cx="468313" cy="46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9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322"/>
            <a:ext cx="12191997" cy="68579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5998" y="923932"/>
            <a:ext cx="53028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r-FR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 Harfang des neiges bénéficie d'une protection totale sur le territoire français depuis l'arrêté ministériel du 17 avril 1981 relatif aux oiseaux protégés sur l'ensemble du territoire.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5429" y="373426"/>
            <a:ext cx="6096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CA" sz="2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Son excellente vision nocturne </a:t>
            </a:r>
            <a:endParaRPr lang="fr-CA" sz="2000" dirty="0" smtClean="0">
              <a:solidFill>
                <a:schemeClr val="bg1"/>
              </a:solidFill>
              <a:latin typeface="Comic Sans MS" panose="030F0702030302020204" pitchFamily="66" charset="0"/>
              <a:ea typeface="Times New Roman" panose="02020603050405020304" pitchFamily="18" charset="0"/>
            </a:endParaRPr>
          </a:p>
          <a:p>
            <a:r>
              <a:rPr lang="fr-CA" sz="2000" dirty="0" smtClean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fait </a:t>
            </a:r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de lui un très bon chasseur</a:t>
            </a:r>
            <a:r>
              <a:rPr lang="fr-CA" sz="2000" dirty="0">
                <a:solidFill>
                  <a:srgbClr val="0000FF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.</a:t>
            </a:r>
            <a:endParaRPr lang="fr-CA" sz="20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34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40913"/>
            <a:ext cx="11907981" cy="669824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11282" y="204014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000" dirty="0">
                <a:solidFill>
                  <a:schemeClr val="bg1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L'harfang des neiges est l'un des rares oiseaux à avoir des plumes jusqu'au bout des pattes.</a:t>
            </a:r>
            <a:endParaRPr lang="fr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91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366</Words>
  <Application>Microsoft Office PowerPoint</Application>
  <PresentationFormat>Grand écran</PresentationFormat>
  <Paragraphs>46</Paragraphs>
  <Slides>35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5" baseType="lpstr">
      <vt:lpstr>Arial</vt:lpstr>
      <vt:lpstr>Bookman Old Style</vt:lpstr>
      <vt:lpstr>Calibri</vt:lpstr>
      <vt:lpstr>Calibri Light</vt:lpstr>
      <vt:lpstr>Comic Sans MS</vt:lpstr>
      <vt:lpstr>Flubber</vt:lpstr>
      <vt:lpstr>Monotype Corsiva</vt:lpstr>
      <vt:lpstr>Times New Roman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majestueux harfang des neigesPrésentation PowerPoint</dc:title>
  <dc:creator>Maurice Caviola</dc:creator>
  <cp:keywords>mauri1418</cp:keywords>
  <cp:lastModifiedBy>Maurice Caviola</cp:lastModifiedBy>
  <cp:revision>40</cp:revision>
  <dcterms:created xsi:type="dcterms:W3CDTF">2014-11-23T17:01:35Z</dcterms:created>
  <dcterms:modified xsi:type="dcterms:W3CDTF">2014-11-25T23:00:49Z</dcterms:modified>
  <cp:category>oiseaux</cp:category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